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notesMasterIdLst>
    <p:notesMasterId r:id="rId25"/>
  </p:notesMasterIdLst>
  <p:handoutMasterIdLst>
    <p:handoutMasterId r:id="rId26"/>
  </p:handoutMasterIdLst>
  <p:sldIdLst>
    <p:sldId id="256" r:id="rId2"/>
    <p:sldId id="257" r:id="rId3"/>
    <p:sldId id="274" r:id="rId4"/>
    <p:sldId id="258" r:id="rId5"/>
    <p:sldId id="270" r:id="rId6"/>
    <p:sldId id="260" r:id="rId7"/>
    <p:sldId id="261" r:id="rId8"/>
    <p:sldId id="262" r:id="rId9"/>
    <p:sldId id="273" r:id="rId10"/>
    <p:sldId id="263" r:id="rId11"/>
    <p:sldId id="268" r:id="rId12"/>
    <p:sldId id="266" r:id="rId13"/>
    <p:sldId id="267" r:id="rId14"/>
    <p:sldId id="276" r:id="rId15"/>
    <p:sldId id="282" r:id="rId16"/>
    <p:sldId id="279" r:id="rId17"/>
    <p:sldId id="271" r:id="rId18"/>
    <p:sldId id="281" r:id="rId19"/>
    <p:sldId id="280" r:id="rId20"/>
    <p:sldId id="278" r:id="rId21"/>
    <p:sldId id="265" r:id="rId22"/>
    <p:sldId id="272" r:id="rId23"/>
    <p:sldId id="275" r:id="rId24"/>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739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doughnutChart>
        <c:varyColors val="1"/>
        <c:firstSliceAng val="0"/>
        <c:holeSize val="50"/>
      </c:doughnutChart>
      <c:spPr>
        <a:noFill/>
        <a:ln w="22262">
          <a:noFill/>
        </a:ln>
      </c:spPr>
    </c:plotArea>
    <c:legend>
      <c:legendPos val="b"/>
      <c:layout/>
    </c:legend>
    <c:plotVisOnly val="1"/>
    <c:dispBlanksAs val="zero"/>
  </c:chart>
  <c:txPr>
    <a:bodyPr/>
    <a:lstStyle/>
    <a:p>
      <a:pPr marL="0" algn="l" defTabSz="914400" rtl="0" eaLnBrk="1" latinLnBrk="0" hangingPunct="1">
        <a:defRPr lang="en-US" sz="1578" kern="1200" dirty="0" smtClean="0">
          <a:solidFill>
            <a:schemeClr val="tx1"/>
          </a:solidFill>
          <a:latin typeface="+mn-lt"/>
          <a:ea typeface="+mn-ea"/>
          <a:cs typeface="+mn-cs"/>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0.31481</cdr:x>
      <cdr:y>0.161</cdr:y>
    </cdr:from>
    <cdr:to>
      <cdr:x>0.5597</cdr:x>
      <cdr:y>0.52883</cdr:y>
    </cdr:to>
    <cdr:sp macro="" textlink="">
      <cdr:nvSpPr>
        <cdr:cNvPr id="3" name="Circular Arrow 2"/>
        <cdr:cNvSpPr/>
      </cdr:nvSpPr>
      <cdr:spPr>
        <a:xfrm xmlns:a="http://schemas.openxmlformats.org/drawingml/2006/main">
          <a:off x="2590800" y="728662"/>
          <a:ext cx="2015346" cy="1664784"/>
        </a:xfrm>
        <a:prstGeom xmlns:a="http://schemas.openxmlformats.org/drawingml/2006/main" prst="circularArrow">
          <a:avLst>
            <a:gd name="adj1" fmla="val 12500"/>
            <a:gd name="adj2" fmla="val 1142319"/>
            <a:gd name="adj3" fmla="val 20457681"/>
            <a:gd name="adj4" fmla="val 11017833"/>
            <a:gd name="adj5" fmla="val 12500"/>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0.52077</cdr:x>
      <cdr:y>0.5151</cdr:y>
    </cdr:from>
    <cdr:to>
      <cdr:x>0.69286</cdr:x>
      <cdr:y>0.84164</cdr:y>
    </cdr:to>
    <cdr:sp macro="" textlink="">
      <cdr:nvSpPr>
        <cdr:cNvPr id="4" name="Circular Arrow 3"/>
        <cdr:cNvSpPr/>
      </cdr:nvSpPr>
      <cdr:spPr>
        <a:xfrm xmlns:a="http://schemas.openxmlformats.org/drawingml/2006/main" rot="6910605">
          <a:off x="4254851" y="2362141"/>
          <a:ext cx="1477907" cy="1416232"/>
        </a:xfrm>
        <a:prstGeom xmlns:a="http://schemas.openxmlformats.org/drawingml/2006/main" prst="circularArrow">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0.21841</cdr:x>
      <cdr:y>0.46389</cdr:y>
    </cdr:from>
    <cdr:to>
      <cdr:x>0.38895</cdr:x>
      <cdr:y>0.81135</cdr:y>
    </cdr:to>
    <cdr:sp macro="" textlink="">
      <cdr:nvSpPr>
        <cdr:cNvPr id="5" name="Circular Arrow 4"/>
        <cdr:cNvSpPr/>
      </cdr:nvSpPr>
      <cdr:spPr>
        <a:xfrm xmlns:a="http://schemas.openxmlformats.org/drawingml/2006/main" rot="14641907">
          <a:off x="1712891" y="2184104"/>
          <a:ext cx="1572590" cy="1403475"/>
        </a:xfrm>
        <a:prstGeom xmlns:a="http://schemas.openxmlformats.org/drawingml/2006/main" prst="circularArrow">
          <a:avLst/>
        </a:prstGeom>
        <a:solidFill xmlns:a="http://schemas.openxmlformats.org/drawingml/2006/main">
          <a:srgbClr val="C0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onstantia"/>
            </a:defRPr>
          </a:lvl1pPr>
          <a:lvl2pPr marL="457200" indent="0">
            <a:defRPr sz="1100">
              <a:solidFill>
                <a:sysClr val="window" lastClr="FFFFFF"/>
              </a:solidFill>
              <a:latin typeface="Constantia"/>
            </a:defRPr>
          </a:lvl2pPr>
          <a:lvl3pPr marL="914400" indent="0">
            <a:defRPr sz="1100">
              <a:solidFill>
                <a:sysClr val="window" lastClr="FFFFFF"/>
              </a:solidFill>
              <a:latin typeface="Constantia"/>
            </a:defRPr>
          </a:lvl3pPr>
          <a:lvl4pPr marL="1371600" indent="0">
            <a:defRPr sz="1100">
              <a:solidFill>
                <a:sysClr val="window" lastClr="FFFFFF"/>
              </a:solidFill>
              <a:latin typeface="Constantia"/>
            </a:defRPr>
          </a:lvl4pPr>
          <a:lvl5pPr marL="1828800" indent="0">
            <a:defRPr sz="1100">
              <a:solidFill>
                <a:sysClr val="window" lastClr="FFFFFF"/>
              </a:solidFill>
              <a:latin typeface="Constantia"/>
            </a:defRPr>
          </a:lvl5pPr>
          <a:lvl6pPr marL="2286000" indent="0">
            <a:defRPr sz="1100">
              <a:solidFill>
                <a:sysClr val="window" lastClr="FFFFFF"/>
              </a:solidFill>
              <a:latin typeface="Constantia"/>
            </a:defRPr>
          </a:lvl6pPr>
          <a:lvl7pPr marL="2743200" indent="0">
            <a:defRPr sz="1100">
              <a:solidFill>
                <a:sysClr val="window" lastClr="FFFFFF"/>
              </a:solidFill>
              <a:latin typeface="Constantia"/>
            </a:defRPr>
          </a:lvl7pPr>
          <a:lvl8pPr marL="3200400" indent="0">
            <a:defRPr sz="1100">
              <a:solidFill>
                <a:sysClr val="window" lastClr="FFFFFF"/>
              </a:solidFill>
              <a:latin typeface="Constantia"/>
            </a:defRPr>
          </a:lvl8pPr>
          <a:lvl9pPr marL="3657600" indent="0">
            <a:defRPr sz="1100">
              <a:solidFill>
                <a:sysClr val="window" lastClr="FFFFFF"/>
              </a:solidFill>
              <a:latin typeface="Constantia"/>
            </a:defRPr>
          </a:lvl9pPr>
        </a:lstStyle>
        <a:p xmlns:a="http://schemas.openxmlformats.org/drawingml/2006/main">
          <a:pPr marL="0" indent="0"/>
          <a:endParaRPr lang="en-US" sz="1100">
            <a:solidFill>
              <a:schemeClr val="lt1"/>
            </a:solidFill>
            <a:latin typeface="+mn-lt"/>
            <a:ea typeface="+mn-ea"/>
            <a:cs typeface="+mn-cs"/>
          </a:endParaRPr>
        </a:p>
      </cdr:txBody>
    </cdr:sp>
  </cdr:relSizeAnchor>
  <cdr:relSizeAnchor xmlns:cdr="http://schemas.openxmlformats.org/drawingml/2006/chartDrawing">
    <cdr:from>
      <cdr:x>0.5463</cdr:x>
      <cdr:y>0.32936</cdr:y>
    </cdr:from>
    <cdr:to>
      <cdr:x>0.84259</cdr:x>
      <cdr:y>0.5184</cdr:y>
    </cdr:to>
    <cdr:sp macro="" textlink="">
      <cdr:nvSpPr>
        <cdr:cNvPr id="7" name="TextBox 6"/>
        <cdr:cNvSpPr txBox="1"/>
      </cdr:nvSpPr>
      <cdr:spPr>
        <a:xfrm xmlns:a="http://schemas.openxmlformats.org/drawingml/2006/main">
          <a:off x="4495800" y="1490662"/>
          <a:ext cx="2438400" cy="8555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rtl="0" fontAlgn="base">
            <a:spcBef>
              <a:spcPct val="0"/>
            </a:spcBef>
            <a:spcAft>
              <a:spcPct val="0"/>
            </a:spcAft>
          </a:pPr>
          <a:r>
            <a:rPr lang="en-US" sz="1400" kern="1200" dirty="0">
              <a:solidFill>
                <a:schemeClr val="tx1"/>
              </a:solidFill>
            </a:rPr>
            <a:t>Ensure contracts adhere to State Rules</a:t>
          </a:r>
          <a:r>
            <a:rPr lang="en-US" sz="1400" kern="1200" dirty="0" smtClean="0">
              <a:solidFill>
                <a:schemeClr val="tx1"/>
              </a:solidFill>
            </a:rPr>
            <a:t>/ Regulations </a:t>
          </a:r>
          <a:r>
            <a:rPr lang="en-US" sz="1400" kern="1200" dirty="0">
              <a:solidFill>
                <a:schemeClr val="tx1"/>
              </a:solidFill>
            </a:rPr>
            <a:t>and University Policies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971" cy="463867"/>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63146" y="0"/>
            <a:ext cx="3032971" cy="463867"/>
          </a:xfrm>
          <a:prstGeom prst="rect">
            <a:avLst/>
          </a:prstGeom>
        </p:spPr>
        <p:txBody>
          <a:bodyPr vert="horz" lIns="91221" tIns="45610" rIns="91221" bIns="45610" rtlCol="0"/>
          <a:lstStyle>
            <a:lvl1pPr algn="r">
              <a:defRPr sz="1200"/>
            </a:lvl1pPr>
          </a:lstStyle>
          <a:p>
            <a:fld id="{51C77408-A177-4673-BA03-9CE1801A19FA}" type="datetimeFigureOut">
              <a:rPr lang="en-US" smtClean="0"/>
              <a:pPr/>
              <a:t>7/16/2009</a:t>
            </a:fld>
            <a:endParaRPr lang="en-US"/>
          </a:p>
        </p:txBody>
      </p:sp>
      <p:sp>
        <p:nvSpPr>
          <p:cNvPr id="4" name="Footer Placeholder 3"/>
          <p:cNvSpPr>
            <a:spLocks noGrp="1"/>
          </p:cNvSpPr>
          <p:nvPr>
            <p:ph type="ftr" sz="quarter" idx="2"/>
          </p:nvPr>
        </p:nvSpPr>
        <p:spPr>
          <a:xfrm>
            <a:off x="0" y="8805550"/>
            <a:ext cx="3032971" cy="463867"/>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63146" y="8805550"/>
            <a:ext cx="3032971" cy="463867"/>
          </a:xfrm>
          <a:prstGeom prst="rect">
            <a:avLst/>
          </a:prstGeom>
        </p:spPr>
        <p:txBody>
          <a:bodyPr vert="horz" lIns="91221" tIns="45610" rIns="91221" bIns="45610" rtlCol="0" anchor="b"/>
          <a:lstStyle>
            <a:lvl1pPr algn="r">
              <a:defRPr sz="1200"/>
            </a:lvl1pPr>
          </a:lstStyle>
          <a:p>
            <a:fld id="{42E14F8F-2AD8-45E7-940B-E41A14A643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3" tIns="46477" rIns="92953"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3" tIns="46477" rIns="92953" bIns="46477" rtlCol="0"/>
          <a:lstStyle>
            <a:lvl1pPr algn="r" fontAlgn="auto">
              <a:spcBef>
                <a:spcPts val="0"/>
              </a:spcBef>
              <a:spcAft>
                <a:spcPts val="0"/>
              </a:spcAft>
              <a:defRPr sz="1200">
                <a:latin typeface="+mn-lt"/>
              </a:defRPr>
            </a:lvl1pPr>
          </a:lstStyle>
          <a:p>
            <a:pPr>
              <a:defRPr/>
            </a:pPr>
            <a:fld id="{17FEA1A7-B474-4F9A-AB24-67960F9B230F}" type="datetimeFigureOut">
              <a:rPr lang="en-US"/>
              <a:pPr>
                <a:defRPr/>
              </a:pPr>
              <a:t>7/16/2009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3" tIns="46477" rIns="92953" bIns="46477" rtlCol="0" anchor="ctr"/>
          <a:lstStyle/>
          <a:p>
            <a:pPr lvl="0"/>
            <a:endParaRPr lang="en-US" noProof="0" smtClean="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3" tIns="46477" rIns="92953"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41"/>
            <a:ext cx="3032337" cy="463550"/>
          </a:xfrm>
          <a:prstGeom prst="rect">
            <a:avLst/>
          </a:prstGeom>
        </p:spPr>
        <p:txBody>
          <a:bodyPr vert="horz" lIns="92953" tIns="46477" rIns="92953"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3" tIns="46477" rIns="92953" bIns="46477" rtlCol="0" anchor="b"/>
          <a:lstStyle>
            <a:lvl1pPr algn="r" fontAlgn="auto">
              <a:spcBef>
                <a:spcPts val="0"/>
              </a:spcBef>
              <a:spcAft>
                <a:spcPts val="0"/>
              </a:spcAft>
              <a:defRPr sz="1200">
                <a:latin typeface="+mn-lt"/>
              </a:defRPr>
            </a:lvl1pPr>
          </a:lstStyle>
          <a:p>
            <a:pPr>
              <a:defRPr/>
            </a:pPr>
            <a:fld id="{930129B6-7157-4B34-A55C-9669AD99FC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Request a purchase order number, contract number or procurement card number before shipping any goods or providing any services.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982E34-D582-42B3-9AAD-133DCE5E4DD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B60340-4E48-4278-958C-58FA3B7B732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CBD59A26-D6DD-43C0-BA93-D2F23317761F}" type="datetimeFigureOut">
              <a:rPr lang="en-US" smtClean="0"/>
              <a:pPr>
                <a:defRPr/>
              </a:pPr>
              <a:t>7/16/2009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F0CDABC3-C1E7-43A3-8E85-04EB9F7354A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4EAE78D-05AB-42ED-BCFF-CE51D2FF7BA0}" type="datetimeFigureOut">
              <a:rPr lang="en-US" smtClean="0"/>
              <a:pPr>
                <a:defRPr/>
              </a:pPr>
              <a:t>7/16/2009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9B65E6E-6FB7-4E02-B238-AF64EE733EE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B1D7D4A-CE28-4185-BA8E-666906063545}" type="datetimeFigureOut">
              <a:rPr lang="en-US" smtClean="0"/>
              <a:pPr>
                <a:defRPr/>
              </a:pPr>
              <a:t>7/16/2009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1DD1A96-39A2-4092-8FE4-5DBDDC3F43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A79E5D2-8B46-47F5-9B81-D5F3B1AF1F6E}" type="datetimeFigureOut">
              <a:rPr lang="en-US" smtClean="0"/>
              <a:pPr>
                <a:defRPr/>
              </a:pPr>
              <a:t>7/16/2009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954CD17-42C3-413D-B764-478E078739B4}"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5D7D256-F5B4-48F2-A95E-3A0BD3A45E1B}" type="datetimeFigureOut">
              <a:rPr lang="en-US" smtClean="0"/>
              <a:pPr>
                <a:defRPr/>
              </a:pPr>
              <a:t>7/16/2009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EBF6E6F-8777-4C35-AFE6-EDD4C0BF231C}"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C6327AD-7366-43E7-98E2-F4D15861BD8D}" type="datetimeFigureOut">
              <a:rPr lang="en-US" smtClean="0"/>
              <a:pPr>
                <a:defRPr/>
              </a:pPr>
              <a:t>7/16/2009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24AFB96-2A25-485C-B9B3-08E4BB1BADD4}"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D66C278A-0E63-4DFF-9E8F-5F964E464D7A}" type="datetimeFigureOut">
              <a:rPr lang="en-US" smtClean="0"/>
              <a:pPr>
                <a:defRPr/>
              </a:pPr>
              <a:t>7/16/2009</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4FC4AA50-15F6-498D-AACB-B8B8F9EF667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6BF02563-7BDB-4C0A-A65E-7115F04EC919}" type="datetimeFigureOut">
              <a:rPr lang="en-US" smtClean="0"/>
              <a:pPr>
                <a:defRPr/>
              </a:pPr>
              <a:t>7/16/2009</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325AC06-9C3C-4F32-B5E6-C46D950351B2}"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A6DE4A3-BCBD-4E7C-9C77-3F54F5BEC527}" type="datetimeFigureOut">
              <a:rPr lang="en-US" smtClean="0"/>
              <a:pPr>
                <a:defRPr/>
              </a:pPr>
              <a:t>7/16/2009</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E84C0F54-2A3F-469A-AAF0-7C3CDB95C50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C88971FE-092D-4AD6-A912-298FD5447622}" type="datetimeFigureOut">
              <a:rPr lang="en-US" smtClean="0"/>
              <a:pPr>
                <a:defRPr/>
              </a:pPr>
              <a:t>7/16/2009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B177319-CB02-4315-B968-1FEAE795C00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B32DE452-BB6E-4748-93FB-DEB639707962}" type="datetimeFigureOut">
              <a:rPr lang="en-US" smtClean="0"/>
              <a:pPr>
                <a:defRPr/>
              </a:pPr>
              <a:t>7/16/2009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9371E92-6604-4473-B771-C342F7B20F32}"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ECA1CD3-A50C-4290-B87B-8CA1E833C53E}" type="datetimeFigureOut">
              <a:rPr lang="en-US" smtClean="0"/>
              <a:pPr>
                <a:defRPr/>
              </a:pPr>
              <a:t>7/16/2009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FEB10E5-0A20-409F-8B83-D26B8DFF060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8639"/>
            <a:ext cx="7772400" cy="1829761"/>
          </a:xfrm>
        </p:spPr>
        <p:txBody>
          <a:bodyPr>
            <a:normAutofit fontScale="90000"/>
          </a:bodyPr>
          <a:lstStyle/>
          <a:p>
            <a:pPr eaLnBrk="1" fontAlgn="auto" hangingPunct="1">
              <a:spcAft>
                <a:spcPts val="0"/>
              </a:spcAft>
              <a:defRPr/>
            </a:pPr>
            <a:r>
              <a:rPr lang="en-US" dirty="0" smtClean="0"/>
              <a:t>DOING BUSINESS WITH THE UNIVERSITY OF ILLINOIS</a:t>
            </a:r>
            <a:endParaRPr lang="en-US" dirty="0"/>
          </a:p>
        </p:txBody>
      </p:sp>
      <p:pic>
        <p:nvPicPr>
          <p:cNvPr id="6147" name="Picture 7" descr="Picture2"/>
          <p:cNvPicPr>
            <a:picLocks noChangeAspect="1" noChangeArrowheads="1"/>
          </p:cNvPicPr>
          <p:nvPr/>
        </p:nvPicPr>
        <p:blipFill>
          <a:blip r:embed="rId2"/>
          <a:srcRect l="36998" t="23174" r="3993" b="11192"/>
          <a:stretch>
            <a:fillRect/>
          </a:stretch>
        </p:blipFill>
        <p:spPr bwMode="auto">
          <a:xfrm>
            <a:off x="152400" y="2743200"/>
            <a:ext cx="3527425" cy="2509838"/>
          </a:xfrm>
          <a:prstGeom prst="rect">
            <a:avLst/>
          </a:prstGeom>
          <a:noFill/>
          <a:ln w="9525" algn="in">
            <a:noFill/>
            <a:miter lim="800000"/>
            <a:headEnd/>
            <a:tailEnd/>
          </a:ln>
        </p:spPr>
      </p:pic>
      <p:pic>
        <p:nvPicPr>
          <p:cNvPr id="5" name="Picture 4"/>
          <p:cNvPicPr>
            <a:picLocks noChangeAspect="1" noChangeArrowheads="1"/>
          </p:cNvPicPr>
          <p:nvPr/>
        </p:nvPicPr>
        <p:blipFill>
          <a:blip r:embed="rId3"/>
          <a:srcRect/>
          <a:stretch>
            <a:fillRect/>
          </a:stretch>
        </p:blipFill>
        <p:spPr bwMode="auto">
          <a:xfrm>
            <a:off x="5715000" y="3124200"/>
            <a:ext cx="3176827" cy="2895599"/>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3352800" y="2362200"/>
            <a:ext cx="2461502" cy="4124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pPr eaLnBrk="1" hangingPunct="1"/>
            <a:endParaRPr lang="en-US" dirty="0" smtClean="0"/>
          </a:p>
          <a:p>
            <a:pPr eaLnBrk="1" hangingPunct="1">
              <a:buClr>
                <a:srgbClr val="C00000"/>
              </a:buClr>
            </a:pPr>
            <a:r>
              <a:rPr lang="en-US" dirty="0" smtClean="0"/>
              <a:t>Invitation for Bid(IFB)</a:t>
            </a:r>
          </a:p>
          <a:p>
            <a:pPr eaLnBrk="1" hangingPunct="1">
              <a:buClr>
                <a:srgbClr val="C00000"/>
              </a:buClr>
              <a:buFont typeface="Wingdings 2" pitchFamily="18" charset="2"/>
              <a:buNone/>
            </a:pPr>
            <a:endParaRPr lang="en-US" dirty="0" smtClean="0"/>
          </a:p>
          <a:p>
            <a:pPr eaLnBrk="1" hangingPunct="1">
              <a:buClr>
                <a:srgbClr val="C00000"/>
              </a:buClr>
            </a:pPr>
            <a:r>
              <a:rPr lang="en-US" dirty="0" smtClean="0"/>
              <a:t>Request for Information (RFI)</a:t>
            </a:r>
          </a:p>
          <a:p>
            <a:pPr eaLnBrk="1" hangingPunct="1">
              <a:buClr>
                <a:srgbClr val="C00000"/>
              </a:buClr>
              <a:buFont typeface="Wingdings 2" pitchFamily="18" charset="2"/>
              <a:buNone/>
            </a:pPr>
            <a:endParaRPr lang="en-US" dirty="0" smtClean="0"/>
          </a:p>
          <a:p>
            <a:pPr eaLnBrk="1" hangingPunct="1">
              <a:buClr>
                <a:srgbClr val="C00000"/>
              </a:buClr>
            </a:pPr>
            <a:r>
              <a:rPr lang="en-US" dirty="0" smtClean="0"/>
              <a:t>Request for Proposals (RFP)</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p:txBody>
      </p:sp>
      <p:sp>
        <p:nvSpPr>
          <p:cNvPr id="14338" name="Title 1"/>
          <p:cNvSpPr>
            <a:spLocks noGrp="1"/>
          </p:cNvSpPr>
          <p:nvPr>
            <p:ph type="title"/>
          </p:nvPr>
        </p:nvSpPr>
        <p:spPr/>
        <p:txBody>
          <a:bodyPr>
            <a:normAutofit fontScale="90000"/>
          </a:bodyPr>
          <a:lstStyle/>
          <a:p>
            <a:pPr eaLnBrk="1" hangingPunct="1"/>
            <a:r>
              <a:rPr lang="en-US" sz="4400" dirty="0" smtClean="0"/>
              <a:t>Types of Competitive Procurements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normAutofit/>
          </a:bodyPr>
          <a:lstStyle/>
          <a:p>
            <a:pPr eaLnBrk="1" hangingPunct="1">
              <a:buClr>
                <a:srgbClr val="C00000"/>
              </a:buClr>
            </a:pPr>
            <a:r>
              <a:rPr lang="en-US" dirty="0" smtClean="0"/>
              <a:t>Explicit detailed specifications</a:t>
            </a:r>
          </a:p>
          <a:p>
            <a:pPr eaLnBrk="1" hangingPunct="1">
              <a:buClr>
                <a:srgbClr val="C00000"/>
              </a:buClr>
              <a:buFont typeface="Wingdings 2" pitchFamily="18" charset="2"/>
              <a:buNone/>
            </a:pPr>
            <a:endParaRPr lang="en-US" sz="1200" dirty="0" smtClean="0"/>
          </a:p>
          <a:p>
            <a:pPr eaLnBrk="1" hangingPunct="1">
              <a:buClr>
                <a:srgbClr val="C00000"/>
              </a:buClr>
            </a:pPr>
            <a:r>
              <a:rPr lang="en-US" dirty="0" smtClean="0"/>
              <a:t>Fairness and efficiency are maintained by awarding contracts to the lowest </a:t>
            </a:r>
            <a:r>
              <a:rPr lang="en-US" b="1" i="1" dirty="0" smtClean="0">
                <a:solidFill>
                  <a:srgbClr val="C00000"/>
                </a:solidFill>
              </a:rPr>
              <a:t>responsive and responsible</a:t>
            </a:r>
            <a:r>
              <a:rPr lang="en-US" b="1" i="1" dirty="0" smtClean="0"/>
              <a:t> </a:t>
            </a:r>
            <a:r>
              <a:rPr lang="en-US" dirty="0" smtClean="0"/>
              <a:t>bidder.</a:t>
            </a:r>
          </a:p>
          <a:p>
            <a:pPr eaLnBrk="1" hangingPunct="1">
              <a:buClr>
                <a:srgbClr val="C00000"/>
              </a:buClr>
              <a:buFont typeface="Wingdings 2" pitchFamily="18" charset="2"/>
              <a:buNone/>
            </a:pPr>
            <a:endParaRPr lang="en-US" sz="1200" dirty="0" smtClean="0"/>
          </a:p>
          <a:p>
            <a:pPr eaLnBrk="1" hangingPunct="1">
              <a:buClr>
                <a:srgbClr val="C00000"/>
              </a:buClr>
            </a:pPr>
            <a:r>
              <a:rPr lang="en-US" dirty="0" smtClean="0"/>
              <a:t>Based solely on the response to the criteria set forth in the bid documents.</a:t>
            </a:r>
          </a:p>
          <a:p>
            <a:pPr eaLnBrk="1" hangingPunct="1">
              <a:buClr>
                <a:srgbClr val="C00000"/>
              </a:buClr>
              <a:buFont typeface="Wingdings 2" pitchFamily="18" charset="2"/>
              <a:buNone/>
            </a:pPr>
            <a:endParaRPr lang="en-US" sz="1200" dirty="0" smtClean="0"/>
          </a:p>
          <a:p>
            <a:pPr eaLnBrk="1" hangingPunct="1">
              <a:buClr>
                <a:srgbClr val="C00000"/>
              </a:buClr>
            </a:pPr>
            <a:r>
              <a:rPr lang="en-US" dirty="0" smtClean="0"/>
              <a:t>Does not include discussions or negotiations.</a:t>
            </a:r>
          </a:p>
          <a:p>
            <a:pPr eaLnBrk="1" hangingPunct="1">
              <a:buClr>
                <a:srgbClr val="C00000"/>
              </a:buClr>
              <a:buFont typeface="Wingdings 2" pitchFamily="18" charset="2"/>
              <a:buNone/>
            </a:pPr>
            <a:endParaRPr lang="en-US" sz="1200" dirty="0" smtClean="0"/>
          </a:p>
          <a:p>
            <a:pPr eaLnBrk="1" hangingPunct="1">
              <a:buClr>
                <a:srgbClr val="C00000"/>
              </a:buClr>
            </a:pPr>
            <a:r>
              <a:rPr lang="en-US" dirty="0" smtClean="0"/>
              <a:t>Minimum public advertisement of 15 days.</a:t>
            </a:r>
          </a:p>
          <a:p>
            <a:pPr eaLnBrk="1" hangingPunct="1"/>
            <a:endParaRPr lang="en-US" dirty="0" smtClean="0"/>
          </a:p>
        </p:txBody>
      </p:sp>
      <p:sp>
        <p:nvSpPr>
          <p:cNvPr id="15362" name="Title 1"/>
          <p:cNvSpPr>
            <a:spLocks noGrp="1"/>
          </p:cNvSpPr>
          <p:nvPr>
            <p:ph type="title"/>
          </p:nvPr>
        </p:nvSpPr>
        <p:spPr/>
        <p:txBody>
          <a:bodyPr/>
          <a:lstStyle/>
          <a:p>
            <a:pPr eaLnBrk="1" hangingPunct="1"/>
            <a:r>
              <a:rPr lang="en-US" dirty="0" smtClean="0"/>
              <a:t>Competitive Bids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normAutofit fontScale="85000" lnSpcReduction="20000"/>
          </a:bodyPr>
          <a:lstStyle/>
          <a:p>
            <a:pPr eaLnBrk="1" hangingPunct="1">
              <a:buClr>
                <a:srgbClr val="C00000"/>
              </a:buClr>
            </a:pPr>
            <a:r>
              <a:rPr lang="en-US" sz="2600" dirty="0" smtClean="0"/>
              <a:t>A document which asks suppliers to provide information regarding their ability to provide a good or service.</a:t>
            </a:r>
          </a:p>
          <a:p>
            <a:pPr eaLnBrk="1" hangingPunct="1">
              <a:buClr>
                <a:srgbClr val="C00000"/>
              </a:buClr>
              <a:buNone/>
            </a:pPr>
            <a:endParaRPr lang="en-US" sz="2600" dirty="0" smtClean="0"/>
          </a:p>
          <a:p>
            <a:pPr eaLnBrk="1" hangingPunct="1">
              <a:buClr>
                <a:srgbClr val="C00000"/>
              </a:buClr>
            </a:pPr>
            <a:r>
              <a:rPr lang="en-US" sz="2600" dirty="0" smtClean="0"/>
              <a:t>Usually done when an exceptional amount of data is required to develop a complex specification.</a:t>
            </a:r>
          </a:p>
          <a:p>
            <a:pPr eaLnBrk="1" hangingPunct="1">
              <a:buClr>
                <a:srgbClr val="C00000"/>
              </a:buClr>
              <a:buNone/>
            </a:pPr>
            <a:endParaRPr lang="en-US" sz="2600" dirty="0" smtClean="0"/>
          </a:p>
          <a:p>
            <a:pPr eaLnBrk="1" hangingPunct="1">
              <a:buClr>
                <a:srgbClr val="C00000"/>
              </a:buClr>
            </a:pPr>
            <a:r>
              <a:rPr lang="en-US" sz="2600" dirty="0" smtClean="0"/>
              <a:t>Price is usually not included.</a:t>
            </a:r>
          </a:p>
          <a:p>
            <a:pPr eaLnBrk="1" hangingPunct="1">
              <a:buClr>
                <a:srgbClr val="C00000"/>
              </a:buClr>
              <a:buNone/>
            </a:pPr>
            <a:endParaRPr lang="en-US" sz="2600" dirty="0" smtClean="0"/>
          </a:p>
          <a:p>
            <a:pPr eaLnBrk="1" hangingPunct="1">
              <a:buClr>
                <a:srgbClr val="C00000"/>
              </a:buClr>
            </a:pPr>
            <a:r>
              <a:rPr lang="en-US" sz="2600" dirty="0" smtClean="0"/>
              <a:t>Does not obligate the University or supplier to one another.</a:t>
            </a:r>
          </a:p>
          <a:p>
            <a:pPr eaLnBrk="1" hangingPunct="1">
              <a:buClr>
                <a:srgbClr val="C00000"/>
              </a:buClr>
              <a:buNone/>
            </a:pPr>
            <a:endParaRPr lang="en-US" sz="2600" dirty="0" smtClean="0"/>
          </a:p>
          <a:p>
            <a:pPr eaLnBrk="1" hangingPunct="1">
              <a:buClr>
                <a:srgbClr val="C00000"/>
              </a:buClr>
            </a:pPr>
            <a:r>
              <a:rPr lang="en-US" sz="2600" dirty="0" smtClean="0"/>
              <a:t>Real Estate consultants or space is procured through an RFI.  A lease agreement may result from an RFI. </a:t>
            </a:r>
          </a:p>
          <a:p>
            <a:pPr eaLnBrk="1" hangingPunct="1">
              <a:buFont typeface="Wingdings 2" pitchFamily="18" charset="2"/>
              <a:buNone/>
            </a:pPr>
            <a:endParaRPr lang="en-US" dirty="0" smtClean="0"/>
          </a:p>
        </p:txBody>
      </p:sp>
      <p:sp>
        <p:nvSpPr>
          <p:cNvPr id="16386" name="Title 1"/>
          <p:cNvSpPr>
            <a:spLocks noGrp="1"/>
          </p:cNvSpPr>
          <p:nvPr>
            <p:ph type="title"/>
          </p:nvPr>
        </p:nvSpPr>
        <p:spPr/>
        <p:txBody>
          <a:bodyPr/>
          <a:lstStyle/>
          <a:p>
            <a:pPr eaLnBrk="1" hangingPunct="1"/>
            <a:r>
              <a:rPr lang="en-US" dirty="0" smtClean="0"/>
              <a:t>Request for Information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normAutofit lnSpcReduction="10000"/>
          </a:bodyPr>
          <a:lstStyle/>
          <a:p>
            <a:pPr eaLnBrk="1" hangingPunct="1">
              <a:buClr>
                <a:srgbClr val="C00000"/>
              </a:buClr>
            </a:pPr>
            <a:r>
              <a:rPr lang="en-US" sz="2400" dirty="0" smtClean="0"/>
              <a:t>Competitive procurement that allows the University to consider factors other than price (supplier qualifications, experience, project approach, innovation and creativity).</a:t>
            </a:r>
          </a:p>
          <a:p>
            <a:pPr eaLnBrk="1" hangingPunct="1">
              <a:buClr>
                <a:srgbClr val="C00000"/>
              </a:buClr>
              <a:buFont typeface="Wingdings 2" pitchFamily="18" charset="2"/>
              <a:buNone/>
            </a:pPr>
            <a:endParaRPr lang="en-US" sz="1200" dirty="0" smtClean="0"/>
          </a:p>
          <a:p>
            <a:pPr eaLnBrk="1" hangingPunct="1">
              <a:buClr>
                <a:srgbClr val="C00000"/>
              </a:buClr>
            </a:pPr>
            <a:r>
              <a:rPr lang="en-US" sz="2400" dirty="0" smtClean="0"/>
              <a:t>Invites suppliers to submit information on their qualifications and how they can best provide the services needed. </a:t>
            </a:r>
          </a:p>
          <a:p>
            <a:pPr eaLnBrk="1" hangingPunct="1">
              <a:buClr>
                <a:srgbClr val="C00000"/>
              </a:buClr>
              <a:buFont typeface="Wingdings 2" pitchFamily="18" charset="2"/>
              <a:buNone/>
            </a:pPr>
            <a:endParaRPr lang="en-US" sz="1200" dirty="0" smtClean="0"/>
          </a:p>
          <a:p>
            <a:pPr eaLnBrk="1" hangingPunct="1">
              <a:buClr>
                <a:srgbClr val="C00000"/>
              </a:buClr>
            </a:pPr>
            <a:r>
              <a:rPr lang="en-US" sz="2400" dirty="0" smtClean="0"/>
              <a:t>Low bid  is not the sole determinant. Based on ‘best value’. </a:t>
            </a:r>
          </a:p>
          <a:p>
            <a:pPr eaLnBrk="1" hangingPunct="1">
              <a:buClr>
                <a:srgbClr val="C00000"/>
              </a:buClr>
              <a:buFont typeface="Wingdings 2" pitchFamily="18" charset="2"/>
              <a:buNone/>
            </a:pPr>
            <a:endParaRPr lang="en-US" sz="1200" dirty="0" smtClean="0"/>
          </a:p>
          <a:p>
            <a:pPr eaLnBrk="1" hangingPunct="1">
              <a:buClr>
                <a:srgbClr val="C00000"/>
              </a:buClr>
            </a:pPr>
            <a:r>
              <a:rPr lang="en-US" sz="2400" dirty="0" smtClean="0"/>
              <a:t>Principle outcome is a report, recommendation or a service.</a:t>
            </a:r>
          </a:p>
        </p:txBody>
      </p:sp>
      <p:sp>
        <p:nvSpPr>
          <p:cNvPr id="17410" name="Title 1"/>
          <p:cNvSpPr>
            <a:spLocks noGrp="1"/>
          </p:cNvSpPr>
          <p:nvPr>
            <p:ph type="title"/>
          </p:nvPr>
        </p:nvSpPr>
        <p:spPr/>
        <p:txBody>
          <a:bodyPr/>
          <a:lstStyle/>
          <a:p>
            <a:pPr eaLnBrk="1" hangingPunct="1"/>
            <a:r>
              <a:rPr lang="en-US" smtClean="0"/>
              <a:t>Request for Proposals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a:bodyPr>
          <a:lstStyle/>
          <a:p>
            <a:pPr>
              <a:buClr>
                <a:srgbClr val="C00000"/>
              </a:buClr>
            </a:pPr>
            <a:r>
              <a:rPr lang="en-US" dirty="0" smtClean="0"/>
              <a:t>An evaluation committee lead by the Purchasing Department reviews responses for technical merit and compliance with the scope of work.</a:t>
            </a:r>
          </a:p>
          <a:p>
            <a:pPr>
              <a:buClr>
                <a:srgbClr val="C00000"/>
              </a:buClr>
              <a:buFont typeface="Wingdings 2" pitchFamily="18" charset="2"/>
              <a:buNone/>
            </a:pPr>
            <a:endParaRPr lang="en-US" sz="1400" dirty="0" smtClean="0"/>
          </a:p>
          <a:p>
            <a:pPr>
              <a:buClr>
                <a:srgbClr val="C00000"/>
              </a:buClr>
            </a:pPr>
            <a:r>
              <a:rPr lang="en-US" dirty="0" smtClean="0"/>
              <a:t>Pricing proposals are reviewed separately.</a:t>
            </a:r>
          </a:p>
          <a:p>
            <a:pPr>
              <a:buClr>
                <a:srgbClr val="C00000"/>
              </a:buClr>
              <a:buFont typeface="Wingdings 2" pitchFamily="18" charset="2"/>
              <a:buNone/>
            </a:pPr>
            <a:endParaRPr lang="en-US" sz="1400" dirty="0" smtClean="0"/>
          </a:p>
          <a:p>
            <a:pPr>
              <a:buClr>
                <a:srgbClr val="C00000"/>
              </a:buClr>
            </a:pPr>
            <a:r>
              <a:rPr lang="en-US" dirty="0" smtClean="0"/>
              <a:t>University and proposer may enter into contract negotiations.</a:t>
            </a:r>
          </a:p>
          <a:p>
            <a:pPr>
              <a:buClr>
                <a:srgbClr val="C00000"/>
              </a:buClr>
              <a:buFont typeface="Wingdings 2" pitchFamily="18" charset="2"/>
              <a:buNone/>
            </a:pPr>
            <a:endParaRPr lang="en-US" sz="1400" dirty="0" smtClean="0"/>
          </a:p>
          <a:p>
            <a:pPr>
              <a:buClr>
                <a:srgbClr val="C00000"/>
              </a:buClr>
            </a:pPr>
            <a:r>
              <a:rPr lang="en-US" dirty="0" smtClean="0"/>
              <a:t>Award is made to best proposal received.</a:t>
            </a:r>
          </a:p>
        </p:txBody>
      </p:sp>
      <p:sp>
        <p:nvSpPr>
          <p:cNvPr id="18434" name="Title 1"/>
          <p:cNvSpPr>
            <a:spLocks noGrp="1"/>
          </p:cNvSpPr>
          <p:nvPr>
            <p:ph type="title"/>
          </p:nvPr>
        </p:nvSpPr>
        <p:spPr/>
        <p:txBody>
          <a:bodyPr/>
          <a:lstStyle/>
          <a:p>
            <a:r>
              <a:rPr lang="en-US" smtClean="0"/>
              <a:t>RFP Evaluation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1481138"/>
          <a:ext cx="8763000" cy="3815080"/>
        </p:xfrm>
        <a:graphic>
          <a:graphicData uri="http://schemas.openxmlformats.org/drawingml/2006/table">
            <a:tbl>
              <a:tblPr firstRow="1" bandRow="1">
                <a:tableStyleId>{5C22544A-7EE6-4342-B048-85BDC9FD1C3A}</a:tableStyleId>
              </a:tblPr>
              <a:tblGrid>
                <a:gridCol w="3657600"/>
                <a:gridCol w="5105400"/>
              </a:tblGrid>
              <a:tr h="370840">
                <a:tc>
                  <a:txBody>
                    <a:bodyPr/>
                    <a:lstStyle/>
                    <a:p>
                      <a:r>
                        <a:rPr lang="en-US" dirty="0" smtClean="0"/>
                        <a:t>Action</a:t>
                      </a:r>
                      <a:endParaRPr lang="en-US" dirty="0"/>
                    </a:p>
                  </a:txBody>
                  <a:tcPr/>
                </a:tc>
                <a:tc>
                  <a:txBody>
                    <a:bodyPr/>
                    <a:lstStyle/>
                    <a:p>
                      <a:r>
                        <a:rPr lang="en-US" dirty="0" smtClean="0"/>
                        <a:t>Benefits</a:t>
                      </a:r>
                      <a:endParaRPr lang="en-US" dirty="0"/>
                    </a:p>
                  </a:txBody>
                  <a:tcPr/>
                </a:tc>
              </a:tr>
              <a:tr h="370840">
                <a:tc>
                  <a:txBody>
                    <a:bodyPr/>
                    <a:lstStyle/>
                    <a:p>
                      <a:r>
                        <a:rPr lang="en-US" sz="1400" dirty="0" smtClean="0"/>
                        <a:t>You Register with the Bulletin </a:t>
                      </a:r>
                    </a:p>
                    <a:p>
                      <a:r>
                        <a:rPr lang="en-US" sz="1400" b="1" u="sng" dirty="0" smtClean="0">
                          <a:solidFill>
                            <a:srgbClr val="C00000"/>
                          </a:solidFill>
                        </a:rPr>
                        <a:t>http://www.procure.stateuniv.state.il.us</a:t>
                      </a:r>
                      <a:endParaRPr lang="en-US" sz="1400" dirty="0" smtClean="0">
                        <a:solidFill>
                          <a:srgbClr val="C00000"/>
                        </a:solidFill>
                      </a:endParaRPr>
                    </a:p>
                    <a:p>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Lists</a:t>
                      </a:r>
                      <a:r>
                        <a:rPr lang="en-US" sz="1400" baseline="0" dirty="0" smtClean="0"/>
                        <a:t> b</a:t>
                      </a:r>
                      <a:r>
                        <a:rPr lang="en-US" sz="1400" dirty="0" smtClean="0"/>
                        <a:t>id opportunities for all state universities, including U of I.</a:t>
                      </a:r>
                      <a:r>
                        <a:rPr lang="en-US" sz="1400" baseline="0" dirty="0" smtClean="0"/>
                        <a:t> </a:t>
                      </a:r>
                      <a:endParaRPr lang="en-US" sz="1400" dirty="0" smtClean="0"/>
                    </a:p>
                    <a:p>
                      <a:endParaRPr lang="en-US" sz="1400" dirty="0"/>
                    </a:p>
                  </a:txBody>
                  <a:tcPr/>
                </a:tc>
              </a:tr>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Lists awards issued by state universities.</a:t>
                      </a:r>
                    </a:p>
                    <a:p>
                      <a:endParaRPr lang="en-US" sz="1400" dirty="0"/>
                    </a:p>
                  </a:txBody>
                  <a:tcPr/>
                </a:tc>
              </a:tr>
              <a:tr h="370840">
                <a:tc>
                  <a:txBody>
                    <a:bodyPr/>
                    <a:lstStyle/>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Allows vendors to download bid documents.</a:t>
                      </a:r>
                    </a:p>
                    <a:p>
                      <a:endParaRPr lang="en-US" sz="1400" dirty="0"/>
                    </a:p>
                  </a:txBody>
                  <a:tcPr/>
                </a:tc>
              </a:tr>
              <a:tr h="370840">
                <a:tc>
                  <a:txBody>
                    <a:bodyPr/>
                    <a:lstStyle/>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Allows buyers to send follow-up notices/amendments regarding requests you have downloaded.</a:t>
                      </a:r>
                    </a:p>
                    <a:p>
                      <a:endParaRPr lang="en-US" sz="1400" dirty="0"/>
                    </a:p>
                  </a:txBody>
                  <a:tcPr/>
                </a:tc>
              </a:tr>
              <a:tr h="370840">
                <a:tc>
                  <a:txBody>
                    <a:bodyPr/>
                    <a:lstStyle/>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Perk!</a:t>
                      </a:r>
                      <a:r>
                        <a:rPr lang="en-US" sz="1400" dirty="0" smtClean="0"/>
                        <a:t> Provides e-mail notifications of new solicitations matching your chosen criteria</a:t>
                      </a:r>
                      <a:r>
                        <a:rPr lang="en-US" sz="1400" baseline="0" dirty="0" smtClean="0"/>
                        <a:t> as they become available.</a:t>
                      </a:r>
                      <a:r>
                        <a:rPr lang="en-US" sz="1400" dirty="0" smtClean="0"/>
                        <a:t> </a:t>
                      </a:r>
                    </a:p>
                    <a:p>
                      <a:endParaRPr lang="en-US" sz="1400" dirty="0"/>
                    </a:p>
                  </a:txBody>
                  <a:tcPr/>
                </a:tc>
              </a:tr>
            </a:tbl>
          </a:graphicData>
        </a:graphic>
      </p:graphicFrame>
      <p:sp>
        <p:nvSpPr>
          <p:cNvPr id="3" name="Title 2"/>
          <p:cNvSpPr>
            <a:spLocks noGrp="1"/>
          </p:cNvSpPr>
          <p:nvPr>
            <p:ph type="title"/>
          </p:nvPr>
        </p:nvSpPr>
        <p:spPr/>
        <p:txBody>
          <a:bodyPr>
            <a:normAutofit fontScale="90000"/>
          </a:bodyPr>
          <a:lstStyle/>
          <a:p>
            <a:r>
              <a:rPr lang="en-US" sz="4400" dirty="0" smtClean="0"/>
              <a:t>Illinois Higher Education Procurement Bulletin</a:t>
            </a:r>
            <a:endParaRPr lang="en-US" dirty="0"/>
          </a:p>
        </p:txBody>
      </p:sp>
      <p:pic>
        <p:nvPicPr>
          <p:cNvPr id="6" name="Picture 5"/>
          <p:cNvPicPr>
            <a:picLocks noChangeAspect="1" noChangeArrowheads="1"/>
          </p:cNvPicPr>
          <p:nvPr/>
        </p:nvPicPr>
        <p:blipFill>
          <a:blip r:embed="rId2"/>
          <a:srcRect/>
          <a:stretch>
            <a:fillRect/>
          </a:stretch>
        </p:blipFill>
        <p:spPr bwMode="auto">
          <a:xfrm>
            <a:off x="7086600" y="152400"/>
            <a:ext cx="1371600" cy="1371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62500" lnSpcReduction="20000"/>
          </a:bodyPr>
          <a:lstStyle/>
          <a:p>
            <a:pPr>
              <a:buClr>
                <a:srgbClr val="C00000"/>
              </a:buClr>
            </a:pPr>
            <a:r>
              <a:rPr lang="en-US" sz="2500" dirty="0" smtClean="0"/>
              <a:t>If you do $50,000 worth of business annually with the State of Illinois, including the state universities, you are required to register with the State Board of Elections and obtain from them a certificate confirming your registration. </a:t>
            </a:r>
          </a:p>
          <a:p>
            <a:pPr>
              <a:buClr>
                <a:srgbClr val="C00000"/>
              </a:buClr>
              <a:buNone/>
            </a:pPr>
            <a:endParaRPr lang="en-US" sz="2500" dirty="0" smtClean="0"/>
          </a:p>
          <a:p>
            <a:pPr>
              <a:buClr>
                <a:srgbClr val="C00000"/>
              </a:buClr>
            </a:pPr>
            <a:r>
              <a:rPr lang="en-US" sz="2500" dirty="0" smtClean="0"/>
              <a:t>Responses to Invitations to Bid, Requests for Proposals, Requests for Information, and all other types of procurement solicitations are included in the calculation of this $50,000 annual amount, whether you receive a resulting award or not. </a:t>
            </a:r>
          </a:p>
          <a:p>
            <a:pPr>
              <a:buClr>
                <a:srgbClr val="C00000"/>
              </a:buClr>
              <a:buNone/>
            </a:pPr>
            <a:endParaRPr lang="en-US" sz="2500" dirty="0" smtClean="0"/>
          </a:p>
          <a:p>
            <a:pPr>
              <a:buClr>
                <a:srgbClr val="C00000"/>
              </a:buClr>
            </a:pPr>
            <a:r>
              <a:rPr lang="en-US" sz="2500" dirty="0" smtClean="0"/>
              <a:t>Refer to Public Act 095-0971, which is available at </a:t>
            </a:r>
            <a:r>
              <a:rPr lang="en-US" sz="2500" u="sng" dirty="0" smtClean="0">
                <a:solidFill>
                  <a:srgbClr val="C00000"/>
                </a:solidFill>
              </a:rPr>
              <a:t>www.ilga.gov/legislation/publicacts/fulltext.asp?Name=095-0971&amp;GA=095</a:t>
            </a:r>
            <a:r>
              <a:rPr lang="en-US" sz="2500" dirty="0" smtClean="0"/>
              <a:t> and the State Board of Elections website (</a:t>
            </a:r>
            <a:r>
              <a:rPr lang="en-US" sz="2500" u="sng" dirty="0" smtClean="0">
                <a:solidFill>
                  <a:srgbClr val="C00000"/>
                </a:solidFill>
              </a:rPr>
              <a:t>www.elections.il.gov</a:t>
            </a:r>
            <a:r>
              <a:rPr lang="en-US" sz="2500" dirty="0" smtClean="0"/>
              <a:t>) for more specific information. Additional information, including answers to frequently asked questions, is available from the Department of Central Management Services at the </a:t>
            </a:r>
            <a:r>
              <a:rPr lang="en-US" sz="2500" u="sng" dirty="0" smtClean="0">
                <a:solidFill>
                  <a:srgbClr val="C00000"/>
                </a:solidFill>
              </a:rPr>
              <a:t>Sell2Illinois</a:t>
            </a:r>
            <a:r>
              <a:rPr lang="en-US" sz="2500" dirty="0" smtClean="0"/>
              <a:t> website. </a:t>
            </a:r>
          </a:p>
          <a:p>
            <a:pPr>
              <a:buClr>
                <a:srgbClr val="C00000"/>
              </a:buClr>
              <a:buNone/>
            </a:pPr>
            <a:endParaRPr lang="en-US" sz="2500" dirty="0" smtClean="0"/>
          </a:p>
          <a:p>
            <a:pPr>
              <a:buClr>
                <a:srgbClr val="C00000"/>
              </a:buClr>
            </a:pPr>
            <a:r>
              <a:rPr lang="en-US" sz="2500" dirty="0" smtClean="0"/>
              <a:t>If you are required to register, you must do two things.</a:t>
            </a:r>
          </a:p>
          <a:p>
            <a:pPr lvl="1">
              <a:buClr>
                <a:srgbClr val="C00000"/>
              </a:buClr>
            </a:pPr>
            <a:r>
              <a:rPr lang="en-US" dirty="0" smtClean="0"/>
              <a:t>Submit a copy of your Certificate of Registration (obtained from the State Board of Elections) to the Chief Procurement Officer for Higher Education. Copies are to be submitted by FAX to (217) 239-6788. </a:t>
            </a:r>
          </a:p>
          <a:p>
            <a:pPr lvl="1">
              <a:buClr>
                <a:srgbClr val="C00000"/>
              </a:buClr>
            </a:pPr>
            <a:r>
              <a:rPr lang="en-US" dirty="0" smtClean="0"/>
              <a:t>Include a copy of your Certificate of Registration with each bid or proposal you submit to the University of Illinois.</a:t>
            </a:r>
          </a:p>
          <a:p>
            <a:endParaRPr lang="en-US" dirty="0"/>
          </a:p>
        </p:txBody>
      </p:sp>
      <p:sp>
        <p:nvSpPr>
          <p:cNvPr id="2" name="Title 1"/>
          <p:cNvSpPr>
            <a:spLocks noGrp="1"/>
          </p:cNvSpPr>
          <p:nvPr>
            <p:ph type="title"/>
          </p:nvPr>
        </p:nvSpPr>
        <p:spPr/>
        <p:txBody>
          <a:bodyPr>
            <a:normAutofit/>
          </a:bodyPr>
          <a:lstStyle/>
          <a:p>
            <a:r>
              <a:rPr lang="en-US" dirty="0" smtClean="0"/>
              <a:t>    Board of Elections Certificate</a:t>
            </a:r>
            <a:endParaRPr lang="en-US" dirty="0"/>
          </a:p>
        </p:txBody>
      </p:sp>
      <p:pic>
        <p:nvPicPr>
          <p:cNvPr id="44034" name="Picture 2"/>
          <p:cNvPicPr>
            <a:picLocks noChangeAspect="1" noChangeArrowheads="1"/>
          </p:cNvPicPr>
          <p:nvPr/>
        </p:nvPicPr>
        <p:blipFill>
          <a:blip r:embed="rId2"/>
          <a:srcRect/>
          <a:stretch>
            <a:fillRect/>
          </a:stretch>
        </p:blipFill>
        <p:spPr bwMode="auto">
          <a:xfrm>
            <a:off x="0" y="0"/>
            <a:ext cx="1352774" cy="1352774"/>
          </a:xfrm>
          <a:prstGeom prst="rect">
            <a:avLst/>
          </a:prstGeom>
          <a:noFill/>
          <a:ln w="9525">
            <a:noFill/>
            <a:miter lim="800000"/>
            <a:headEnd/>
            <a:tailEnd/>
          </a:ln>
          <a:effectLst/>
        </p:spPr>
      </p:pic>
      <p:sp>
        <p:nvSpPr>
          <p:cNvPr id="5" name="TextBox 4"/>
          <p:cNvSpPr txBox="1"/>
          <p:nvPr/>
        </p:nvSpPr>
        <p:spPr>
          <a:xfrm>
            <a:off x="228600" y="452735"/>
            <a:ext cx="1066800" cy="461665"/>
          </a:xfrm>
          <a:prstGeom prst="rect">
            <a:avLst/>
          </a:prstGeom>
          <a:noFill/>
        </p:spPr>
        <p:txBody>
          <a:bodyPr wrap="square" rtlCol="0">
            <a:spAutoFit/>
          </a:bodyPr>
          <a:lstStyle/>
          <a:p>
            <a:pPr algn="ctr"/>
            <a:r>
              <a:rPr lang="en-US" sz="2400" b="1" dirty="0" smtClean="0">
                <a:solidFill>
                  <a:srgbClr val="C00000"/>
                </a:solidFill>
              </a:rPr>
              <a:t>NEW!</a:t>
            </a:r>
            <a:endParaRPr lang="en-US" sz="2400" b="1"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normAutofit/>
          </a:bodyPr>
          <a:lstStyle/>
          <a:p>
            <a:pPr eaLnBrk="1" hangingPunct="1">
              <a:buClr>
                <a:srgbClr val="C00000"/>
              </a:buClr>
            </a:pPr>
            <a:r>
              <a:rPr lang="en-US" sz="1600" dirty="0" smtClean="0"/>
              <a:t>Vendors </a:t>
            </a:r>
            <a:r>
              <a:rPr lang="en-US" sz="1600" b="1" dirty="0" smtClean="0"/>
              <a:t>must have a current Illinois Department of Human Rights (IDHR) Bidder Eligibility Number</a:t>
            </a:r>
            <a:r>
              <a:rPr lang="en-US" sz="1600" dirty="0" smtClean="0"/>
              <a:t> to be eligible for award of public contracts. </a:t>
            </a:r>
          </a:p>
          <a:p>
            <a:pPr eaLnBrk="1" hangingPunct="1">
              <a:buClr>
                <a:srgbClr val="C00000"/>
              </a:buClr>
              <a:buFont typeface="Wingdings 2" pitchFamily="18" charset="2"/>
              <a:buNone/>
            </a:pPr>
            <a:endParaRPr lang="en-US" sz="1600" dirty="0" smtClean="0"/>
          </a:p>
          <a:p>
            <a:pPr eaLnBrk="1" hangingPunct="1">
              <a:buClr>
                <a:srgbClr val="C00000"/>
              </a:buClr>
            </a:pPr>
            <a:r>
              <a:rPr lang="en-US" sz="1600" b="1" dirty="0" smtClean="0"/>
              <a:t>If you do not currently have a number</a:t>
            </a:r>
            <a:r>
              <a:rPr lang="en-US" sz="1600" dirty="0" smtClean="0"/>
              <a:t> or </a:t>
            </a:r>
            <a:r>
              <a:rPr lang="en-US" sz="1600" b="1" dirty="0" smtClean="0"/>
              <a:t>your number is 89999-00-0 or lower</a:t>
            </a:r>
            <a:r>
              <a:rPr lang="en-US" sz="1600" dirty="0" smtClean="0"/>
              <a:t>, you must register or re-register in order to remain eligible. </a:t>
            </a:r>
          </a:p>
          <a:p>
            <a:pPr eaLnBrk="1" hangingPunct="1">
              <a:buClr>
                <a:srgbClr val="C00000"/>
              </a:buClr>
              <a:buFont typeface="Wingdings 2" pitchFamily="18" charset="2"/>
              <a:buNone/>
            </a:pPr>
            <a:endParaRPr lang="en-US" sz="1600" dirty="0" smtClean="0"/>
          </a:p>
          <a:p>
            <a:pPr eaLnBrk="1" hangingPunct="1">
              <a:buClr>
                <a:srgbClr val="C00000"/>
              </a:buClr>
            </a:pPr>
            <a:r>
              <a:rPr lang="en-US" sz="1600" dirty="0" smtClean="0"/>
              <a:t>To register or re-register, you must file an Employer Report Form (IDHR PC-1) with IDHR. You can get a form in any of these ways:</a:t>
            </a:r>
          </a:p>
          <a:p>
            <a:pPr lvl="1" eaLnBrk="1" hangingPunct="1">
              <a:buClr>
                <a:srgbClr val="C00000"/>
              </a:buClr>
            </a:pPr>
            <a:r>
              <a:rPr lang="en-US" sz="1400" b="1" dirty="0" smtClean="0"/>
              <a:t>Download</a:t>
            </a:r>
            <a:r>
              <a:rPr lang="en-US" sz="1400" dirty="0" smtClean="0"/>
              <a:t> the vendor form at the website </a:t>
            </a:r>
            <a:r>
              <a:rPr lang="en-US" sz="1400" u="sng" dirty="0" smtClean="0">
                <a:solidFill>
                  <a:srgbClr val="C00000"/>
                </a:solidFill>
              </a:rPr>
              <a:t>http://www.state.il.us/cms/purchase/download/default.htm</a:t>
            </a:r>
          </a:p>
          <a:p>
            <a:pPr lvl="1" eaLnBrk="1" hangingPunct="1">
              <a:buClr>
                <a:srgbClr val="C00000"/>
              </a:buClr>
              <a:buFont typeface="Wingdings 2" pitchFamily="18" charset="2"/>
              <a:buNone/>
            </a:pPr>
            <a:endParaRPr lang="en-US" sz="500" dirty="0" smtClean="0"/>
          </a:p>
          <a:p>
            <a:pPr lvl="1" eaLnBrk="1" hangingPunct="1">
              <a:buClr>
                <a:srgbClr val="C00000"/>
              </a:buClr>
            </a:pPr>
            <a:r>
              <a:rPr lang="en-US" sz="1400" b="1" dirty="0" smtClean="0"/>
              <a:t>Telephone</a:t>
            </a:r>
            <a:r>
              <a:rPr lang="en-US" sz="1400" dirty="0" smtClean="0"/>
              <a:t> the IDHR Public Contracts Unit at 312-814-2431 between Monday and Friday, 8:30 am - 5:00 pm, Central Time. (TDD: 312-263-1579)</a:t>
            </a:r>
          </a:p>
          <a:p>
            <a:pPr lvl="1" eaLnBrk="1" hangingPunct="1">
              <a:buClr>
                <a:srgbClr val="C00000"/>
              </a:buClr>
              <a:buFont typeface="Wingdings 2" pitchFamily="18" charset="2"/>
              <a:buNone/>
            </a:pPr>
            <a:endParaRPr lang="en-US" sz="500" dirty="0" smtClean="0"/>
          </a:p>
          <a:p>
            <a:pPr lvl="1" eaLnBrk="1" hangingPunct="1">
              <a:buClr>
                <a:srgbClr val="C00000"/>
              </a:buClr>
            </a:pPr>
            <a:r>
              <a:rPr lang="en-US" sz="1400" b="1" dirty="0" smtClean="0"/>
              <a:t>Write</a:t>
            </a:r>
            <a:r>
              <a:rPr lang="en-US" sz="1400" dirty="0" smtClean="0"/>
              <a:t> to the Illinois Department of Human Rights, Public Contracts Unit, 100 W. Randolph St, Suite 10-100, Chicago, IL 60601. </a:t>
            </a:r>
          </a:p>
          <a:p>
            <a:pPr eaLnBrk="1" hangingPunct="1"/>
            <a:endParaRPr lang="en-US" sz="1600" dirty="0" smtClean="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Illinois Department of Human Rights (IDHR) Bidder Requirements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Grp="1" noChangeAspect="1" noChangeArrowheads="1"/>
          </p:cNvPicPr>
          <p:nvPr>
            <p:ph idx="1"/>
          </p:nvPr>
        </p:nvPicPr>
        <p:blipFill>
          <a:blip r:embed="rId2"/>
          <a:srcRect/>
          <a:stretch>
            <a:fillRect/>
          </a:stretch>
        </p:blipFill>
        <p:spPr bwMode="auto">
          <a:xfrm>
            <a:off x="152400" y="0"/>
            <a:ext cx="4800600" cy="6858000"/>
          </a:xfrm>
          <a:prstGeom prst="rect">
            <a:avLst/>
          </a:prstGeom>
          <a:noFill/>
          <a:ln w="9525">
            <a:noFill/>
            <a:miter lim="800000"/>
            <a:headEnd/>
            <a:tailEnd/>
          </a:ln>
          <a:effectLst/>
        </p:spPr>
      </p:pic>
      <p:sp>
        <p:nvSpPr>
          <p:cNvPr id="7" name="TextBox 6"/>
          <p:cNvSpPr txBox="1"/>
          <p:nvPr/>
        </p:nvSpPr>
        <p:spPr>
          <a:xfrm rot="19300193">
            <a:off x="1904564" y="845228"/>
            <a:ext cx="2750666" cy="1261884"/>
          </a:xfrm>
          <a:prstGeom prst="rect">
            <a:avLst/>
          </a:prstGeom>
          <a:noFill/>
        </p:spPr>
        <p:txBody>
          <a:bodyPr wrap="square" rtlCol="0">
            <a:spAutoFit/>
          </a:bodyPr>
          <a:lstStyle/>
          <a:p>
            <a:r>
              <a:rPr lang="en-US" sz="3800" b="1" dirty="0" smtClean="0">
                <a:solidFill>
                  <a:srgbClr val="C00000"/>
                </a:solidFill>
              </a:rPr>
              <a:t>MAFBE PROGRAM</a:t>
            </a:r>
            <a:endParaRPr lang="en-US" sz="3800" b="1" dirty="0">
              <a:solidFill>
                <a:srgbClr val="C00000"/>
              </a:solidFill>
            </a:endParaRPr>
          </a:p>
        </p:txBody>
      </p:sp>
      <p:graphicFrame>
        <p:nvGraphicFramePr>
          <p:cNvPr id="8" name="Table 7"/>
          <p:cNvGraphicFramePr>
            <a:graphicFrameLocks noGrp="1"/>
          </p:cNvGraphicFramePr>
          <p:nvPr/>
        </p:nvGraphicFramePr>
        <p:xfrm>
          <a:off x="5029200" y="1905000"/>
          <a:ext cx="3842273" cy="4137696"/>
        </p:xfrm>
        <a:graphic>
          <a:graphicData uri="http://schemas.openxmlformats.org/drawingml/2006/table">
            <a:tbl>
              <a:tblPr bandRow="1">
                <a:tableStyleId>{5C22544A-7EE6-4342-B048-85BDC9FD1C3A}</a:tableStyleId>
              </a:tblPr>
              <a:tblGrid>
                <a:gridCol w="3842273"/>
              </a:tblGrid>
              <a:tr h="15927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A University of Illinois inclusion program created to promote business opportunities for firms owned by minorities, females, and persons with disabilities</a:t>
                      </a:r>
                    </a:p>
                    <a:p>
                      <a:endParaRPr lang="en-US" sz="1700" dirty="0"/>
                    </a:p>
                  </a:txBody>
                  <a:tcPr marL="83831" marR="83831" marT="41916" marB="41916"/>
                </a:tc>
              </a:tr>
              <a:tr h="1341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Encourage campus departments to work with qualified businesses owned by minorities, females and persons with disabilities.</a:t>
                      </a:r>
                    </a:p>
                    <a:p>
                      <a:endParaRPr lang="en-US" sz="1700" dirty="0"/>
                    </a:p>
                  </a:txBody>
                  <a:tcPr marL="83831" marR="83831" marT="41916" marB="41916"/>
                </a:tc>
              </a:tr>
              <a:tr h="1089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Provide business opportunities for community-based MAFBE businesses.</a:t>
                      </a:r>
                    </a:p>
                    <a:p>
                      <a:endParaRPr lang="en-US" sz="1700" dirty="0"/>
                    </a:p>
                  </a:txBody>
                  <a:tcPr marL="83831" marR="83831" marT="41916" marB="41916"/>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srcRect/>
          <a:stretch>
            <a:fillRect/>
          </a:stretch>
        </p:blipFill>
        <p:spPr bwMode="auto">
          <a:xfrm>
            <a:off x="304800" y="1066800"/>
            <a:ext cx="8341659" cy="5334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Criteria for a MAFBE Business</a:t>
            </a:r>
            <a:endParaRPr lang="en-US" dirty="0"/>
          </a:p>
        </p:txBody>
      </p:sp>
      <p:sp>
        <p:nvSpPr>
          <p:cNvPr id="7" name="TextBox 6"/>
          <p:cNvSpPr txBox="1"/>
          <p:nvPr/>
        </p:nvSpPr>
        <p:spPr>
          <a:xfrm>
            <a:off x="838201" y="3505200"/>
            <a:ext cx="7239000" cy="2585323"/>
          </a:xfrm>
          <a:prstGeom prst="rect">
            <a:avLst/>
          </a:prstGeom>
          <a:noFill/>
        </p:spPr>
        <p:txBody>
          <a:bodyPr wrap="square" rtlCol="0">
            <a:spAutoFit/>
          </a:bodyPr>
          <a:lstStyle/>
          <a:p>
            <a:pPr>
              <a:buClr>
                <a:srgbClr val="C00000"/>
              </a:buClr>
              <a:buSzPct val="95000"/>
              <a:buFont typeface="Wingdings" pitchFamily="2" charset="2"/>
              <a:buChar char="Ø"/>
            </a:pPr>
            <a:r>
              <a:rPr lang="en-US" dirty="0" smtClean="0"/>
              <a:t>  51% ownership by a minority, female or person with a disability</a:t>
            </a:r>
          </a:p>
          <a:p>
            <a:pPr>
              <a:buClr>
                <a:srgbClr val="C00000"/>
              </a:buClr>
              <a:buSzPct val="95000"/>
              <a:buFont typeface="Wingdings" pitchFamily="2" charset="2"/>
              <a:buChar char="Ø"/>
            </a:pPr>
            <a:endParaRPr lang="en-US" dirty="0" smtClean="0"/>
          </a:p>
          <a:p>
            <a:pPr>
              <a:buClr>
                <a:srgbClr val="C00000"/>
              </a:buClr>
              <a:buSzPct val="95000"/>
              <a:buFont typeface="Wingdings" pitchFamily="2" charset="2"/>
              <a:buChar char="Ø"/>
            </a:pPr>
            <a:r>
              <a:rPr lang="en-US" dirty="0" smtClean="0"/>
              <a:t>  Has management and daily operation controlled by one or more of     </a:t>
            </a:r>
          </a:p>
          <a:p>
            <a:pPr>
              <a:buClr>
                <a:srgbClr val="C00000"/>
              </a:buClr>
              <a:buSzPct val="95000"/>
              <a:buFont typeface="Wingdings" pitchFamily="2" charset="2"/>
              <a:buChar char="Ø"/>
            </a:pPr>
            <a:r>
              <a:rPr lang="en-US" dirty="0" smtClean="0"/>
              <a:t>   the MAFBE-eligible owners</a:t>
            </a:r>
          </a:p>
          <a:p>
            <a:pPr>
              <a:buClr>
                <a:srgbClr val="C00000"/>
              </a:buClr>
              <a:buSzPct val="95000"/>
              <a:buFont typeface="Wingdings" pitchFamily="2" charset="2"/>
              <a:buChar char="Ø"/>
            </a:pPr>
            <a:endParaRPr lang="en-US" dirty="0" smtClean="0"/>
          </a:p>
          <a:p>
            <a:pPr>
              <a:buClr>
                <a:srgbClr val="C00000"/>
              </a:buClr>
              <a:buSzPct val="95000"/>
              <a:buFont typeface="Wingdings" pitchFamily="2" charset="2"/>
              <a:buChar char="Ø"/>
            </a:pPr>
            <a:r>
              <a:rPr lang="en-US" dirty="0" smtClean="0"/>
              <a:t>   Has gross sales of less than $31.4 million</a:t>
            </a:r>
          </a:p>
          <a:p>
            <a:pPr>
              <a:buClr>
                <a:srgbClr val="C00000"/>
              </a:buClr>
              <a:buSzPct val="95000"/>
              <a:buFont typeface="Wingdings" pitchFamily="2" charset="2"/>
              <a:buChar char="Ø"/>
            </a:pPr>
            <a:endParaRPr lang="en-US" dirty="0" smtClean="0"/>
          </a:p>
          <a:p>
            <a:pPr>
              <a:buClr>
                <a:srgbClr val="C00000"/>
              </a:buClr>
              <a:buSzPct val="95000"/>
              <a:buFont typeface="Wingdings" pitchFamily="2" charset="2"/>
              <a:buChar char="Ø"/>
            </a:pPr>
            <a:r>
              <a:rPr lang="en-US" dirty="0" smtClean="0"/>
              <a:t>   Certified by the CMS, WBDC, CMBDC, IDOT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pPr eaLnBrk="1" hangingPunct="1">
              <a:buClr>
                <a:srgbClr val="C00000"/>
              </a:buClr>
            </a:pPr>
            <a:r>
              <a:rPr lang="en-US" dirty="0" smtClean="0"/>
              <a:t>Who We Are</a:t>
            </a:r>
          </a:p>
          <a:p>
            <a:pPr eaLnBrk="1" hangingPunct="1">
              <a:buClr>
                <a:srgbClr val="C00000"/>
              </a:buClr>
            </a:pPr>
            <a:r>
              <a:rPr lang="en-US" dirty="0" smtClean="0"/>
              <a:t>Role of the Purchasing Department</a:t>
            </a:r>
          </a:p>
          <a:p>
            <a:pPr eaLnBrk="1" hangingPunct="1">
              <a:buClr>
                <a:srgbClr val="C00000"/>
              </a:buClr>
            </a:pPr>
            <a:r>
              <a:rPr lang="en-US" dirty="0" smtClean="0"/>
              <a:t>What We Buy</a:t>
            </a:r>
          </a:p>
          <a:p>
            <a:pPr eaLnBrk="1" hangingPunct="1">
              <a:buClr>
                <a:srgbClr val="C00000"/>
              </a:buClr>
            </a:pPr>
            <a:r>
              <a:rPr lang="en-US" dirty="0" smtClean="0"/>
              <a:t>Small Purchase Bid Limits</a:t>
            </a:r>
          </a:p>
          <a:p>
            <a:pPr eaLnBrk="1" hangingPunct="1">
              <a:buClr>
                <a:srgbClr val="C00000"/>
              </a:buClr>
            </a:pPr>
            <a:r>
              <a:rPr lang="en-US" dirty="0" smtClean="0"/>
              <a:t>Types of Competitive Procurements</a:t>
            </a:r>
          </a:p>
          <a:p>
            <a:pPr eaLnBrk="1" hangingPunct="1">
              <a:buClr>
                <a:srgbClr val="C00000"/>
              </a:buClr>
            </a:pPr>
            <a:r>
              <a:rPr lang="en-US" dirty="0" smtClean="0"/>
              <a:t>Illinois Higher Education Procurement Bulletin</a:t>
            </a:r>
          </a:p>
          <a:p>
            <a:pPr eaLnBrk="1" hangingPunct="1">
              <a:buClr>
                <a:srgbClr val="C00000"/>
              </a:buClr>
            </a:pPr>
            <a:r>
              <a:rPr lang="en-US" dirty="0" smtClean="0"/>
              <a:t>MAFBE</a:t>
            </a:r>
          </a:p>
          <a:p>
            <a:pPr eaLnBrk="1" hangingPunct="1">
              <a:buClr>
                <a:srgbClr val="C00000"/>
              </a:buClr>
            </a:pPr>
            <a:r>
              <a:rPr lang="en-US" dirty="0" smtClean="0"/>
              <a:t>Things to Remember</a:t>
            </a:r>
          </a:p>
        </p:txBody>
      </p:sp>
      <p:sp>
        <p:nvSpPr>
          <p:cNvPr id="7170" name="Title 1"/>
          <p:cNvSpPr>
            <a:spLocks noGrp="1"/>
          </p:cNvSpPr>
          <p:nvPr>
            <p:ph type="title"/>
          </p:nvPr>
        </p:nvSpPr>
        <p:spPr/>
        <p:txBody>
          <a:bodyPr>
            <a:normAutofit/>
          </a:bodyPr>
          <a:lstStyle/>
          <a:p>
            <a:r>
              <a:rPr lang="en-US" dirty="0" smtClean="0"/>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2362200"/>
          <a:ext cx="5715000" cy="2123440"/>
        </p:xfrm>
        <a:graphic>
          <a:graphicData uri="http://schemas.openxmlformats.org/drawingml/2006/table">
            <a:tbl>
              <a:tblPr firstRow="1" bandRow="1">
                <a:tableStyleId>{5C22544A-7EE6-4342-B048-85BDC9FD1C3A}</a:tableStyleId>
              </a:tblPr>
              <a:tblGrid>
                <a:gridCol w="3442771"/>
                <a:gridCol w="2272229"/>
              </a:tblGrid>
              <a:tr h="370840">
                <a:tc>
                  <a:txBody>
                    <a:bodyPr/>
                    <a:lstStyle/>
                    <a:p>
                      <a:r>
                        <a:rPr lang="en-US" dirty="0" smtClean="0"/>
                        <a:t>Category</a:t>
                      </a:r>
                      <a:endParaRPr lang="en-US" dirty="0"/>
                    </a:p>
                  </a:txBody>
                  <a:tcPr/>
                </a:tc>
                <a:tc>
                  <a:txBody>
                    <a:bodyPr/>
                    <a:lstStyle/>
                    <a:p>
                      <a:r>
                        <a:rPr lang="en-US" dirty="0" smtClean="0"/>
                        <a:t>Goal</a:t>
                      </a:r>
                      <a:endParaRPr lang="en-US" dirty="0"/>
                    </a:p>
                  </a:txBody>
                  <a:tcPr/>
                </a:tc>
              </a:tr>
              <a:tr h="370840">
                <a:tc>
                  <a:txBody>
                    <a:bodyPr/>
                    <a:lstStyle/>
                    <a:p>
                      <a:r>
                        <a:rPr lang="en-US" dirty="0" smtClean="0"/>
                        <a:t>Female</a:t>
                      </a:r>
                      <a:r>
                        <a:rPr lang="en-US" baseline="0" dirty="0" smtClean="0"/>
                        <a:t> Caucasian Businesses</a:t>
                      </a:r>
                      <a:endParaRPr lang="en-US" dirty="0"/>
                    </a:p>
                  </a:txBody>
                  <a:tcPr/>
                </a:tc>
                <a:tc>
                  <a:txBody>
                    <a:bodyPr/>
                    <a:lstStyle/>
                    <a:p>
                      <a:r>
                        <a:rPr lang="en-US" dirty="0" smtClean="0"/>
                        <a:t>9%</a:t>
                      </a:r>
                      <a:endParaRPr lang="en-US" dirty="0"/>
                    </a:p>
                  </a:txBody>
                  <a:tcPr/>
                </a:tc>
              </a:tr>
              <a:tr h="370840">
                <a:tc>
                  <a:txBody>
                    <a:bodyPr/>
                    <a:lstStyle/>
                    <a:p>
                      <a:r>
                        <a:rPr lang="en-US" dirty="0" smtClean="0"/>
                        <a:t>Female Minority Businesses</a:t>
                      </a:r>
                      <a:endParaRPr lang="en-US" dirty="0"/>
                    </a:p>
                  </a:txBody>
                  <a:tcPr/>
                </a:tc>
                <a:tc>
                  <a:txBody>
                    <a:bodyPr/>
                    <a:lstStyle/>
                    <a:p>
                      <a:r>
                        <a:rPr lang="en-US" dirty="0" smtClean="0"/>
                        <a:t>3%</a:t>
                      </a:r>
                      <a:endParaRPr lang="en-US" dirty="0"/>
                    </a:p>
                  </a:txBody>
                  <a:tcPr/>
                </a:tc>
              </a:tr>
              <a:tr h="370840">
                <a:tc>
                  <a:txBody>
                    <a:bodyPr/>
                    <a:lstStyle/>
                    <a:p>
                      <a:r>
                        <a:rPr lang="en-US" dirty="0" smtClean="0"/>
                        <a:t>Male</a:t>
                      </a:r>
                      <a:r>
                        <a:rPr lang="en-US" baseline="0" dirty="0" smtClean="0"/>
                        <a:t> Minority Businesses</a:t>
                      </a:r>
                      <a:endParaRPr lang="en-US" dirty="0"/>
                    </a:p>
                  </a:txBody>
                  <a:tcPr/>
                </a:tc>
                <a:tc>
                  <a:txBody>
                    <a:bodyPr/>
                    <a:lstStyle/>
                    <a:p>
                      <a:r>
                        <a:rPr lang="en-US" dirty="0" smtClean="0"/>
                        <a:t>5%</a:t>
                      </a:r>
                      <a:endParaRPr lang="en-US" dirty="0"/>
                    </a:p>
                  </a:txBody>
                  <a:tcPr/>
                </a:tc>
              </a:tr>
              <a:tr h="370840">
                <a:tc>
                  <a:txBody>
                    <a:bodyPr/>
                    <a:lstStyle/>
                    <a:p>
                      <a:r>
                        <a:rPr lang="en-US" dirty="0" smtClean="0"/>
                        <a:t>Person with Disability</a:t>
                      </a:r>
                      <a:r>
                        <a:rPr lang="en-US" baseline="0" dirty="0" smtClean="0"/>
                        <a:t> Businesses</a:t>
                      </a:r>
                      <a:endParaRPr lang="en-US" dirty="0"/>
                    </a:p>
                  </a:txBody>
                  <a:tcPr/>
                </a:tc>
                <a:tc>
                  <a:txBody>
                    <a:bodyPr/>
                    <a:lstStyle/>
                    <a:p>
                      <a:r>
                        <a:rPr lang="en-US" dirty="0" smtClean="0"/>
                        <a:t>2%</a:t>
                      </a:r>
                      <a:endParaRPr lang="en-US" dirty="0"/>
                    </a:p>
                  </a:txBody>
                  <a:tcPr/>
                </a:tc>
              </a:tr>
            </a:tbl>
          </a:graphicData>
        </a:graphic>
      </p:graphicFrame>
      <p:sp>
        <p:nvSpPr>
          <p:cNvPr id="23554" name="Title 1"/>
          <p:cNvSpPr>
            <a:spLocks noGrp="1"/>
          </p:cNvSpPr>
          <p:nvPr>
            <p:ph type="title"/>
          </p:nvPr>
        </p:nvSpPr>
        <p:spPr/>
        <p:txBody>
          <a:bodyPr/>
          <a:lstStyle/>
          <a:p>
            <a:r>
              <a:rPr lang="en-US" dirty="0" smtClean="0"/>
              <a:t>State of Illinois MAFBE Goals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381000" y="1407817"/>
            <a:ext cx="8229600" cy="5145383"/>
          </a:xfrm>
        </p:spPr>
        <p:txBody>
          <a:bodyPr>
            <a:normAutofit fontScale="85000" lnSpcReduction="10000"/>
          </a:bodyPr>
          <a:lstStyle/>
          <a:p>
            <a:pPr eaLnBrk="1" hangingPunct="1">
              <a:buClr>
                <a:srgbClr val="C00000"/>
              </a:buClr>
            </a:pPr>
            <a:r>
              <a:rPr lang="en-US" dirty="0" smtClean="0"/>
              <a:t>Public universities are exempt from state sales tax. </a:t>
            </a:r>
          </a:p>
          <a:p>
            <a:pPr eaLnBrk="1" hangingPunct="1">
              <a:buClr>
                <a:srgbClr val="C00000"/>
              </a:buClr>
            </a:pPr>
            <a:r>
              <a:rPr lang="en-US" dirty="0" smtClean="0"/>
              <a:t>Make sure you read all bid and RFP documents.</a:t>
            </a:r>
          </a:p>
          <a:p>
            <a:pPr eaLnBrk="1" hangingPunct="1">
              <a:buClr>
                <a:srgbClr val="C00000"/>
              </a:buClr>
            </a:pPr>
            <a:r>
              <a:rPr lang="en-US" dirty="0" smtClean="0"/>
              <a:t>Submit questions regarding bids and RFPs to the contract coordinator in writing before the due date.</a:t>
            </a:r>
          </a:p>
          <a:p>
            <a:pPr eaLnBrk="1" hangingPunct="1">
              <a:buClr>
                <a:srgbClr val="C00000"/>
              </a:buClr>
            </a:pPr>
            <a:r>
              <a:rPr lang="en-US" dirty="0" smtClean="0"/>
              <a:t>Make sure your bid/proposal is signed by your company’s president or authorized signatory.</a:t>
            </a:r>
          </a:p>
          <a:p>
            <a:pPr eaLnBrk="1" hangingPunct="1">
              <a:buClr>
                <a:srgbClr val="C00000"/>
              </a:buClr>
            </a:pPr>
            <a:r>
              <a:rPr lang="en-US" dirty="0" smtClean="0"/>
              <a:t>Register for </a:t>
            </a:r>
            <a:r>
              <a:rPr lang="en-US" b="1" i="1" dirty="0" smtClean="0">
                <a:solidFill>
                  <a:srgbClr val="C00000"/>
                </a:solidFill>
              </a:rPr>
              <a:t>My Bulletin</a:t>
            </a:r>
            <a:r>
              <a:rPr lang="en-US" b="1" i="1" dirty="0" smtClean="0"/>
              <a:t>.</a:t>
            </a:r>
          </a:p>
          <a:p>
            <a:pPr eaLnBrk="1" hangingPunct="1">
              <a:buClr>
                <a:srgbClr val="C00000"/>
              </a:buClr>
            </a:pPr>
            <a:r>
              <a:rPr lang="en-US" dirty="0" smtClean="0"/>
              <a:t>Keep your </a:t>
            </a:r>
            <a:r>
              <a:rPr lang="en-US" b="1" i="1" dirty="0" smtClean="0">
                <a:solidFill>
                  <a:srgbClr val="C00000"/>
                </a:solidFill>
              </a:rPr>
              <a:t>My Bulletin </a:t>
            </a:r>
            <a:r>
              <a:rPr lang="en-US" dirty="0" smtClean="0"/>
              <a:t>information current.</a:t>
            </a:r>
          </a:p>
          <a:p>
            <a:pPr eaLnBrk="1" hangingPunct="1">
              <a:buClr>
                <a:srgbClr val="C00000"/>
              </a:buClr>
            </a:pPr>
            <a:r>
              <a:rPr lang="en-US" dirty="0" smtClean="0"/>
              <a:t>Submit your </a:t>
            </a:r>
            <a:r>
              <a:rPr lang="en-US" b="1" i="1" dirty="0" smtClean="0">
                <a:solidFill>
                  <a:srgbClr val="C00000"/>
                </a:solidFill>
              </a:rPr>
              <a:t>BOE Certificate </a:t>
            </a:r>
            <a:r>
              <a:rPr lang="en-US" dirty="0" smtClean="0"/>
              <a:t>at the time of bid.</a:t>
            </a:r>
          </a:p>
          <a:p>
            <a:pPr eaLnBrk="1" hangingPunct="1">
              <a:buClr>
                <a:srgbClr val="C00000"/>
              </a:buClr>
            </a:pPr>
            <a:r>
              <a:rPr lang="en-US" dirty="0" smtClean="0"/>
              <a:t>Only accept contracts signed by U of I Comptroller,  Walter K. </a:t>
            </a:r>
            <a:r>
              <a:rPr lang="en-US" dirty="0" err="1" smtClean="0"/>
              <a:t>Knorr</a:t>
            </a:r>
            <a:r>
              <a:rPr lang="en-US" dirty="0" smtClean="0"/>
              <a:t>, and Secretary of the Board, Michelle M. Thompson</a:t>
            </a:r>
          </a:p>
          <a:p>
            <a:pPr eaLnBrk="1" hangingPunct="1">
              <a:buClr>
                <a:srgbClr val="C00000"/>
              </a:buClr>
            </a:pPr>
            <a:r>
              <a:rPr lang="en-US" dirty="0" smtClean="0"/>
              <a:t>Do not begin work until you have received a signed contract or received a Purchase Order number.</a:t>
            </a:r>
          </a:p>
          <a:p>
            <a:pPr eaLnBrk="1" hangingPunct="1"/>
            <a:endParaRPr lang="en-US" dirty="0" smtClean="0"/>
          </a:p>
          <a:p>
            <a:pPr eaLnBrk="1" hangingPunct="1"/>
            <a:endParaRPr lang="en-US" dirty="0" smtClean="0"/>
          </a:p>
        </p:txBody>
      </p:sp>
      <p:sp>
        <p:nvSpPr>
          <p:cNvPr id="24578" name="Title 1"/>
          <p:cNvSpPr>
            <a:spLocks noGrp="1"/>
          </p:cNvSpPr>
          <p:nvPr>
            <p:ph type="title"/>
          </p:nvPr>
        </p:nvSpPr>
        <p:spPr/>
        <p:txBody>
          <a:bodyPr/>
          <a:lstStyle/>
          <a:p>
            <a:pPr eaLnBrk="1" hangingPunct="1"/>
            <a:r>
              <a:rPr lang="en-US" smtClean="0"/>
              <a:t>Things to Remember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600200"/>
          <a:ext cx="8686800" cy="4556760"/>
        </p:xfrm>
        <a:graphic>
          <a:graphicData uri="http://schemas.openxmlformats.org/drawingml/2006/table">
            <a:tbl>
              <a:tblPr firstRow="1" bandRow="1">
                <a:tableStyleId>{5C22544A-7EE6-4342-B048-85BDC9FD1C3A}</a:tableStyleId>
              </a:tblPr>
              <a:tblGrid>
                <a:gridCol w="2209800"/>
                <a:gridCol w="2209800"/>
                <a:gridCol w="2095500"/>
                <a:gridCol w="2171700"/>
              </a:tblGrid>
              <a:tr h="370840">
                <a:tc>
                  <a:txBody>
                    <a:bodyPr/>
                    <a:lstStyle/>
                    <a:p>
                      <a:r>
                        <a:rPr lang="en-US" dirty="0" smtClean="0"/>
                        <a:t>UIC – Academic and Facilities</a:t>
                      </a:r>
                      <a:endParaRPr lang="en-US" dirty="0"/>
                    </a:p>
                  </a:txBody>
                  <a:tcPr/>
                </a:tc>
                <a:tc>
                  <a:txBody>
                    <a:bodyPr/>
                    <a:lstStyle/>
                    <a:p>
                      <a:r>
                        <a:rPr lang="en-US" dirty="0" smtClean="0"/>
                        <a:t>UIC - Healthcare</a:t>
                      </a:r>
                      <a:endParaRPr lang="en-US" dirty="0"/>
                    </a:p>
                  </a:txBody>
                  <a:tcPr/>
                </a:tc>
                <a:tc>
                  <a:txBody>
                    <a:bodyPr/>
                    <a:lstStyle/>
                    <a:p>
                      <a:r>
                        <a:rPr lang="en-US" dirty="0" smtClean="0"/>
                        <a:t>UIUC</a:t>
                      </a:r>
                      <a:endParaRPr lang="en-US" dirty="0"/>
                    </a:p>
                  </a:txBody>
                  <a:tcPr/>
                </a:tc>
                <a:tc>
                  <a:txBody>
                    <a:bodyPr/>
                    <a:lstStyle/>
                    <a:p>
                      <a:r>
                        <a:rPr lang="en-US" dirty="0" smtClean="0"/>
                        <a:t>UIS</a:t>
                      </a:r>
                      <a:endParaRPr lang="en-US" dirty="0"/>
                    </a:p>
                  </a:txBody>
                  <a:tcPr/>
                </a:tc>
              </a:tr>
              <a:tr h="1036320">
                <a:tc>
                  <a:txBody>
                    <a:bodyPr/>
                    <a:lstStyle/>
                    <a:p>
                      <a:r>
                        <a:rPr lang="en-US" sz="1100" dirty="0" smtClean="0"/>
                        <a:t>Lourdes</a:t>
                      </a:r>
                      <a:r>
                        <a:rPr lang="en-US" sz="1100" baseline="0" dirty="0" smtClean="0"/>
                        <a:t> Coss, CPPO</a:t>
                      </a:r>
                    </a:p>
                    <a:p>
                      <a:r>
                        <a:rPr lang="en-US" sz="1100" baseline="0" dirty="0" smtClean="0"/>
                        <a:t>Director</a:t>
                      </a:r>
                    </a:p>
                    <a:p>
                      <a:r>
                        <a:rPr lang="en-US" sz="1100" baseline="0" dirty="0" smtClean="0"/>
                        <a:t>(312)996-4248</a:t>
                      </a:r>
                      <a:endParaRPr lang="en-US" sz="1100" dirty="0"/>
                    </a:p>
                  </a:txBody>
                  <a:tcPr/>
                </a:tc>
                <a:tc>
                  <a:txBody>
                    <a:bodyPr/>
                    <a:lstStyle/>
                    <a:p>
                      <a:r>
                        <a:rPr lang="en-US" sz="1100" dirty="0" smtClean="0"/>
                        <a:t>Lourdes</a:t>
                      </a:r>
                      <a:r>
                        <a:rPr lang="en-US" sz="1100" baseline="0" dirty="0" smtClean="0"/>
                        <a:t> Coss, CPPO</a:t>
                      </a:r>
                    </a:p>
                    <a:p>
                      <a:r>
                        <a:rPr lang="en-US" sz="1100" baseline="0" dirty="0" smtClean="0"/>
                        <a:t>Director</a:t>
                      </a:r>
                    </a:p>
                    <a:p>
                      <a:r>
                        <a:rPr lang="en-US" sz="1100" baseline="0" dirty="0" smtClean="0"/>
                        <a:t>(312)996-4248</a:t>
                      </a:r>
                      <a:endParaRPr lang="en-US" sz="1100" dirty="0"/>
                    </a:p>
                  </a:txBody>
                  <a:tcPr/>
                </a:tc>
                <a:tc>
                  <a:txBody>
                    <a:bodyPr/>
                    <a:lstStyle/>
                    <a:p>
                      <a:r>
                        <a:rPr kumimoji="0" lang="en-US" sz="1100" kern="1200" baseline="0" dirty="0" smtClean="0">
                          <a:solidFill>
                            <a:schemeClr val="dk1"/>
                          </a:solidFill>
                          <a:latin typeface="+mn-lt"/>
                          <a:ea typeface="+mn-ea"/>
                          <a:cs typeface="+mn-cs"/>
                        </a:rPr>
                        <a:t>Phil Abruzzi</a:t>
                      </a:r>
                      <a:br>
                        <a:rPr kumimoji="0" lang="en-US" sz="1100" kern="1200" baseline="0" dirty="0" smtClean="0">
                          <a:solidFill>
                            <a:schemeClr val="dk1"/>
                          </a:solidFill>
                          <a:latin typeface="+mn-lt"/>
                          <a:ea typeface="+mn-ea"/>
                          <a:cs typeface="+mn-cs"/>
                        </a:rPr>
                      </a:br>
                      <a:r>
                        <a:rPr kumimoji="0" lang="en-US" sz="1100" kern="1200" baseline="0" dirty="0" smtClean="0">
                          <a:solidFill>
                            <a:schemeClr val="dk1"/>
                          </a:solidFill>
                          <a:latin typeface="+mn-lt"/>
                          <a:ea typeface="+mn-ea"/>
                          <a:cs typeface="+mn-cs"/>
                        </a:rPr>
                        <a:t>Acting Director of </a:t>
                      </a:r>
                    </a:p>
                    <a:p>
                      <a:r>
                        <a:rPr kumimoji="0" lang="en-US" sz="1100" kern="1200" baseline="0" dirty="0" smtClean="0">
                          <a:solidFill>
                            <a:schemeClr val="dk1"/>
                          </a:solidFill>
                          <a:latin typeface="+mn-lt"/>
                          <a:ea typeface="+mn-ea"/>
                          <a:cs typeface="+mn-cs"/>
                        </a:rPr>
                        <a:t>Purchases</a:t>
                      </a:r>
                    </a:p>
                    <a:p>
                      <a:r>
                        <a:rPr lang="en-US" sz="1100" dirty="0" smtClean="0"/>
                        <a:t>(217)333-3582 </a:t>
                      </a:r>
                      <a:endParaRPr kumimoji="0" lang="en-US" sz="1100" kern="1200" baseline="0" dirty="0">
                        <a:solidFill>
                          <a:schemeClr val="dk1"/>
                        </a:solidFill>
                        <a:latin typeface="+mn-lt"/>
                        <a:ea typeface="+mn-ea"/>
                        <a:cs typeface="+mn-cs"/>
                      </a:endParaRPr>
                    </a:p>
                  </a:txBody>
                  <a:tcPr/>
                </a:tc>
                <a:tc>
                  <a:txBody>
                    <a:bodyPr/>
                    <a:lstStyle/>
                    <a:p>
                      <a:r>
                        <a:rPr kumimoji="0" lang="en-US" sz="1100" kern="1200" baseline="0" dirty="0" smtClean="0">
                          <a:solidFill>
                            <a:schemeClr val="dk1"/>
                          </a:solidFill>
                          <a:latin typeface="+mn-lt"/>
                          <a:ea typeface="+mn-ea"/>
                          <a:cs typeface="+mn-cs"/>
                        </a:rPr>
                        <a:t>Michael Bloechle</a:t>
                      </a:r>
                    </a:p>
                    <a:p>
                      <a:r>
                        <a:rPr kumimoji="0" lang="en-US" sz="1100" kern="1200" baseline="0" dirty="0" smtClean="0">
                          <a:solidFill>
                            <a:schemeClr val="dk1"/>
                          </a:solidFill>
                          <a:latin typeface="+mn-lt"/>
                          <a:ea typeface="+mn-ea"/>
                          <a:cs typeface="+mn-cs"/>
                        </a:rPr>
                        <a:t>Director</a:t>
                      </a:r>
                    </a:p>
                    <a:p>
                      <a:r>
                        <a:rPr lang="en-US" sz="1100" dirty="0" smtClean="0"/>
                        <a:t>(217)206-6653 </a:t>
                      </a:r>
                      <a:endParaRPr kumimoji="0" lang="en-US" sz="1100" kern="1200" baseline="0" dirty="0">
                        <a:solidFill>
                          <a:schemeClr val="dk1"/>
                        </a:solidFill>
                        <a:latin typeface="+mn-lt"/>
                        <a:ea typeface="+mn-ea"/>
                        <a:cs typeface="+mn-cs"/>
                      </a:endParaRPr>
                    </a:p>
                  </a:txBody>
                  <a:tcPr/>
                </a:tc>
              </a:tr>
              <a:tr h="370840">
                <a:tc>
                  <a:txBody>
                    <a:bodyPr/>
                    <a:lstStyle/>
                    <a:p>
                      <a:r>
                        <a:rPr lang="en-US" sz="1100" dirty="0" smtClean="0"/>
                        <a:t>Brandie  Knazze,</a:t>
                      </a:r>
                      <a:r>
                        <a:rPr lang="en-US" sz="1100" baseline="0" dirty="0" smtClean="0"/>
                        <a:t> CPPO</a:t>
                      </a:r>
                      <a:endParaRPr lang="en-US" sz="1100" dirty="0" smtClean="0"/>
                    </a:p>
                    <a:p>
                      <a:r>
                        <a:rPr lang="en-US" sz="1100" dirty="0" smtClean="0"/>
                        <a:t>Assist. Director</a:t>
                      </a:r>
                    </a:p>
                    <a:p>
                      <a:r>
                        <a:rPr lang="en-US" sz="1100" dirty="0" smtClean="0"/>
                        <a:t>(312)996-2808</a:t>
                      </a:r>
                      <a:endParaRPr lang="en-US" sz="1100" dirty="0"/>
                    </a:p>
                  </a:txBody>
                  <a:tcPr/>
                </a:tc>
                <a:tc>
                  <a:txBody>
                    <a:bodyPr/>
                    <a:lstStyle/>
                    <a:p>
                      <a:r>
                        <a:rPr lang="en-US" sz="1100" dirty="0" smtClean="0"/>
                        <a:t>Kevin</a:t>
                      </a:r>
                      <a:r>
                        <a:rPr lang="en-US" sz="1100" baseline="0" dirty="0" smtClean="0"/>
                        <a:t> Fair </a:t>
                      </a:r>
                    </a:p>
                    <a:p>
                      <a:r>
                        <a:rPr lang="en-US" sz="1100" baseline="0" dirty="0" smtClean="0"/>
                        <a:t>Assist. Director</a:t>
                      </a:r>
                    </a:p>
                    <a:p>
                      <a:r>
                        <a:rPr lang="en-US" sz="1100" baseline="0" dirty="0" smtClean="0"/>
                        <a:t>(312)996-1925</a:t>
                      </a:r>
                      <a:endParaRPr lang="en-US" sz="1100" dirty="0"/>
                    </a:p>
                  </a:txBody>
                  <a:tcPr/>
                </a:tc>
                <a:tc>
                  <a:txBody>
                    <a:bodyPr/>
                    <a:lstStyle/>
                    <a:p>
                      <a:r>
                        <a:rPr kumimoji="0" lang="en-US" sz="1100" kern="1200" baseline="0" dirty="0" smtClean="0">
                          <a:solidFill>
                            <a:schemeClr val="dk1"/>
                          </a:solidFill>
                          <a:latin typeface="+mn-lt"/>
                          <a:ea typeface="+mn-ea"/>
                          <a:cs typeface="+mn-cs"/>
                        </a:rPr>
                        <a:t>Cathy </a:t>
                      </a:r>
                      <a:r>
                        <a:rPr kumimoji="0" lang="en-US" sz="1100" kern="1200" baseline="0" dirty="0" err="1" smtClean="0">
                          <a:solidFill>
                            <a:schemeClr val="dk1"/>
                          </a:solidFill>
                          <a:latin typeface="+mn-lt"/>
                          <a:ea typeface="+mn-ea"/>
                          <a:cs typeface="+mn-cs"/>
                        </a:rPr>
                        <a:t>Reisner</a:t>
                      </a:r>
                      <a:r>
                        <a:rPr kumimoji="0" lang="en-US" sz="1100" kern="1200" baseline="0" dirty="0" smtClean="0">
                          <a:solidFill>
                            <a:schemeClr val="dk1"/>
                          </a:solidFill>
                          <a:latin typeface="+mn-lt"/>
                          <a:ea typeface="+mn-ea"/>
                          <a:cs typeface="+mn-cs"/>
                        </a:rPr>
                        <a:t/>
                      </a:r>
                      <a:br>
                        <a:rPr kumimoji="0" lang="en-US" sz="1100" kern="1200" baseline="0" dirty="0" smtClean="0">
                          <a:solidFill>
                            <a:schemeClr val="dk1"/>
                          </a:solidFill>
                          <a:latin typeface="+mn-lt"/>
                          <a:ea typeface="+mn-ea"/>
                          <a:cs typeface="+mn-cs"/>
                        </a:rPr>
                      </a:br>
                      <a:r>
                        <a:rPr kumimoji="0" lang="en-US" sz="1100" kern="1200" baseline="0" dirty="0" smtClean="0">
                          <a:solidFill>
                            <a:schemeClr val="dk1"/>
                          </a:solidFill>
                          <a:latin typeface="+mn-lt"/>
                          <a:ea typeface="+mn-ea"/>
                          <a:cs typeface="+mn-cs"/>
                        </a:rPr>
                        <a:t>Associate Director of Purchases</a:t>
                      </a:r>
                    </a:p>
                    <a:p>
                      <a:r>
                        <a:rPr lang="en-US" sz="1100" dirty="0" smtClean="0"/>
                        <a:t>(217)333-0019 </a:t>
                      </a:r>
                      <a:endParaRPr kumimoji="0" lang="en-US" sz="1100" kern="1200" baseline="0" dirty="0">
                        <a:solidFill>
                          <a:schemeClr val="dk1"/>
                        </a:solidFill>
                        <a:latin typeface="+mn-lt"/>
                        <a:ea typeface="+mn-ea"/>
                        <a:cs typeface="+mn-cs"/>
                      </a:endParaRPr>
                    </a:p>
                  </a:txBody>
                  <a:tcPr/>
                </a:tc>
                <a:tc>
                  <a:txBody>
                    <a:bodyPr/>
                    <a:lstStyle/>
                    <a:p>
                      <a:r>
                        <a:rPr kumimoji="0" lang="en-US" sz="1100" kern="1200" baseline="0" dirty="0" smtClean="0">
                          <a:solidFill>
                            <a:schemeClr val="dk1"/>
                          </a:solidFill>
                          <a:latin typeface="+mn-lt"/>
                          <a:ea typeface="+mn-ea"/>
                          <a:cs typeface="+mn-cs"/>
                        </a:rPr>
                        <a:t>Jill Menezes</a:t>
                      </a:r>
                    </a:p>
                    <a:p>
                      <a:r>
                        <a:rPr kumimoji="0" lang="en-US" sz="1100" kern="1200" baseline="0" dirty="0" smtClean="0">
                          <a:solidFill>
                            <a:schemeClr val="dk1"/>
                          </a:solidFill>
                          <a:latin typeface="+mn-lt"/>
                          <a:ea typeface="+mn-ea"/>
                          <a:cs typeface="+mn-cs"/>
                        </a:rPr>
                        <a:t>Purchasing Officer</a:t>
                      </a:r>
                    </a:p>
                    <a:p>
                      <a:r>
                        <a:rPr lang="en-US" sz="1100" dirty="0" smtClean="0"/>
                        <a:t>217-206-6651</a:t>
                      </a:r>
                      <a:endParaRPr kumimoji="0" lang="en-US" sz="1100" kern="1200" baseline="0" dirty="0">
                        <a:solidFill>
                          <a:schemeClr val="dk1"/>
                        </a:solidFill>
                        <a:latin typeface="+mn-lt"/>
                        <a:ea typeface="+mn-ea"/>
                        <a:cs typeface="+mn-cs"/>
                      </a:endParaRPr>
                    </a:p>
                  </a:txBody>
                  <a:tcPr/>
                </a:tc>
              </a:tr>
              <a:tr h="370840">
                <a:tc>
                  <a:txBody>
                    <a:bodyPr/>
                    <a:lstStyle/>
                    <a:p>
                      <a:r>
                        <a:rPr lang="en-US" sz="1100" dirty="0" smtClean="0"/>
                        <a:t>Nancy </a:t>
                      </a:r>
                      <a:r>
                        <a:rPr lang="en-US" sz="1100" dirty="0" err="1" smtClean="0"/>
                        <a:t>Dorsh</a:t>
                      </a:r>
                      <a:r>
                        <a:rPr lang="en-US" sz="1100" dirty="0" smtClean="0"/>
                        <a:t>, CPPB</a:t>
                      </a:r>
                    </a:p>
                    <a:p>
                      <a:r>
                        <a:rPr lang="en-US" sz="1100" dirty="0" smtClean="0"/>
                        <a:t>Sr. Contract Coordinator</a:t>
                      </a:r>
                    </a:p>
                    <a:p>
                      <a:r>
                        <a:rPr lang="en-US" sz="1100" dirty="0" smtClean="0"/>
                        <a:t>(312)996-2054</a:t>
                      </a:r>
                      <a:endParaRPr lang="en-US" sz="1100" dirty="0"/>
                    </a:p>
                  </a:txBody>
                  <a:tcPr/>
                </a:tc>
                <a:tc>
                  <a:txBody>
                    <a:bodyPr/>
                    <a:lstStyle/>
                    <a:p>
                      <a:r>
                        <a:rPr lang="en-US" sz="1100" dirty="0" smtClean="0"/>
                        <a:t>Ruth Rios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Sr. Contract Coordinator</a:t>
                      </a:r>
                    </a:p>
                    <a:p>
                      <a:r>
                        <a:rPr lang="en-US" sz="1100" dirty="0" smtClean="0"/>
                        <a:t>(312)996-7074</a:t>
                      </a:r>
                      <a:endParaRPr lang="en-US" sz="1100" dirty="0"/>
                    </a:p>
                  </a:txBody>
                  <a:tcPr/>
                </a:tc>
                <a:tc>
                  <a:txBody>
                    <a:bodyPr/>
                    <a:lstStyle/>
                    <a:p>
                      <a:endParaRPr kumimoji="0" lang="en-US" sz="1100" kern="1200" baseline="0" dirty="0">
                        <a:solidFill>
                          <a:schemeClr val="dk1"/>
                        </a:solidFill>
                        <a:latin typeface="+mn-lt"/>
                        <a:ea typeface="+mn-ea"/>
                        <a:cs typeface="+mn-cs"/>
                      </a:endParaRPr>
                    </a:p>
                  </a:txBody>
                  <a:tcPr/>
                </a:tc>
                <a:tc>
                  <a:txBody>
                    <a:bodyPr/>
                    <a:lstStyle/>
                    <a:p>
                      <a:endParaRPr kumimoji="0" lang="en-US" sz="1100" kern="1200" baseline="0" dirty="0">
                        <a:solidFill>
                          <a:schemeClr val="dk1"/>
                        </a:solidFill>
                        <a:latin typeface="+mn-lt"/>
                        <a:ea typeface="+mn-ea"/>
                        <a:cs typeface="+mn-cs"/>
                      </a:endParaRPr>
                    </a:p>
                  </a:txBody>
                  <a:tcPr/>
                </a:tc>
              </a:tr>
              <a:tr h="370840">
                <a:tc>
                  <a:txBody>
                    <a:bodyPr/>
                    <a:lstStyle/>
                    <a:p>
                      <a:r>
                        <a:rPr lang="en-US" sz="1100" dirty="0" smtClean="0"/>
                        <a:t>Rachel </a:t>
                      </a:r>
                      <a:r>
                        <a:rPr lang="en-US" sz="1100" dirty="0" err="1" smtClean="0"/>
                        <a:t>Poratta</a:t>
                      </a:r>
                      <a:r>
                        <a:rPr lang="en-US" sz="1100" dirty="0" smtClean="0"/>
                        <a:t>, CPPB</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Sr. Contract Coordinator</a:t>
                      </a:r>
                    </a:p>
                    <a:p>
                      <a:r>
                        <a:rPr lang="en-US" sz="1100" dirty="0" smtClean="0"/>
                        <a:t>(312)996-3409</a:t>
                      </a:r>
                    </a:p>
                    <a:p>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Arlene Shorter, CPPB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Sr. Contract Coordinator</a:t>
                      </a:r>
                    </a:p>
                    <a:p>
                      <a:r>
                        <a:rPr lang="en-US" sz="1100" dirty="0" smtClean="0"/>
                        <a:t>(312)413-4068</a:t>
                      </a:r>
                    </a:p>
                    <a:p>
                      <a:endParaRPr lang="en-US" sz="1100" dirty="0"/>
                    </a:p>
                  </a:txBody>
                  <a:tcPr/>
                </a:tc>
                <a:tc>
                  <a:txBody>
                    <a:bodyPr/>
                    <a:lstStyle/>
                    <a:p>
                      <a:endParaRPr lang="en-US" sz="1100" dirty="0"/>
                    </a:p>
                  </a:txBody>
                  <a:tcPr/>
                </a:tc>
                <a:tc>
                  <a:txBody>
                    <a:bodyPr/>
                    <a:lstStyle/>
                    <a:p>
                      <a:endParaRPr lang="en-US" sz="1100" dirty="0"/>
                    </a:p>
                  </a:txBody>
                  <a:tcPr/>
                </a:tc>
              </a:tr>
              <a:tr h="370840">
                <a:tc>
                  <a:txBody>
                    <a:bodyPr/>
                    <a:lstStyle/>
                    <a:p>
                      <a:r>
                        <a:rPr kumimoji="0" lang="en-US" sz="1100" kern="1200" dirty="0" smtClean="0">
                          <a:solidFill>
                            <a:schemeClr val="dk1"/>
                          </a:solidFill>
                          <a:latin typeface="+mn-lt"/>
                          <a:ea typeface="+mn-ea"/>
                          <a:cs typeface="+mn-cs"/>
                        </a:rPr>
                        <a:t>Janice R. Thomas</a:t>
                      </a:r>
                    </a:p>
                    <a:p>
                      <a:r>
                        <a:rPr kumimoji="0" lang="en-US" sz="1100" kern="1200" dirty="0" smtClean="0">
                          <a:solidFill>
                            <a:schemeClr val="dk1"/>
                          </a:solidFill>
                          <a:latin typeface="+mn-lt"/>
                          <a:ea typeface="+mn-ea"/>
                          <a:cs typeface="+mn-cs"/>
                        </a:rPr>
                        <a:t>MAFBE Coordinator</a:t>
                      </a:r>
                    </a:p>
                    <a:p>
                      <a:r>
                        <a:rPr kumimoji="0" lang="en-US" sz="1100" kern="1200" dirty="0" smtClean="0">
                          <a:solidFill>
                            <a:schemeClr val="dk1"/>
                          </a:solidFill>
                          <a:latin typeface="+mn-lt"/>
                          <a:ea typeface="+mn-ea"/>
                          <a:cs typeface="+mn-cs"/>
                        </a:rPr>
                        <a:t>(312)996-2892</a:t>
                      </a:r>
                      <a:endParaRPr kumimoji="0" lang="en-US" sz="1100" kern="1200" dirty="0">
                        <a:solidFill>
                          <a:schemeClr val="dk1"/>
                        </a:solidFill>
                        <a:latin typeface="+mn-lt"/>
                        <a:ea typeface="+mn-ea"/>
                        <a:cs typeface="+mn-cs"/>
                      </a:endParaRPr>
                    </a:p>
                  </a:txBody>
                  <a:tcPr/>
                </a:tc>
                <a:tc>
                  <a:txBody>
                    <a:bodyPr/>
                    <a:lstStyle/>
                    <a:p>
                      <a:pPr marL="0" algn="l" rtl="0" eaLnBrk="1" latinLnBrk="0" hangingPunct="1"/>
                      <a:r>
                        <a:rPr kumimoji="0" lang="en-US" sz="1100" kern="1200" smtClean="0">
                          <a:solidFill>
                            <a:schemeClr val="dk1"/>
                          </a:solidFill>
                          <a:latin typeface="+mn-lt"/>
                          <a:ea typeface="+mn-ea"/>
                          <a:cs typeface="+mn-cs"/>
                        </a:rPr>
                        <a:t>Janice R. </a:t>
                      </a:r>
                      <a:r>
                        <a:rPr kumimoji="0" lang="en-US" sz="1100" kern="1200" dirty="0" smtClean="0">
                          <a:solidFill>
                            <a:schemeClr val="dk1"/>
                          </a:solidFill>
                          <a:latin typeface="+mn-lt"/>
                          <a:ea typeface="+mn-ea"/>
                          <a:cs typeface="+mn-cs"/>
                        </a:rPr>
                        <a:t>Thomas</a:t>
                      </a:r>
                    </a:p>
                    <a:p>
                      <a:pPr marL="0" algn="l" rtl="0" eaLnBrk="1" latinLnBrk="0" hangingPunct="1"/>
                      <a:r>
                        <a:rPr kumimoji="0" lang="en-US" sz="1100" kern="1200" dirty="0" smtClean="0">
                          <a:solidFill>
                            <a:schemeClr val="dk1"/>
                          </a:solidFill>
                          <a:latin typeface="+mn-lt"/>
                          <a:ea typeface="+mn-ea"/>
                          <a:cs typeface="+mn-cs"/>
                        </a:rPr>
                        <a:t>MAFBE Coordinator</a:t>
                      </a:r>
                    </a:p>
                    <a:p>
                      <a:pPr marL="0" algn="l" rtl="0" eaLnBrk="1" latinLnBrk="0" hangingPunct="1"/>
                      <a:r>
                        <a:rPr kumimoji="0" lang="en-US" sz="1100" kern="1200" dirty="0" smtClean="0">
                          <a:solidFill>
                            <a:schemeClr val="dk1"/>
                          </a:solidFill>
                          <a:latin typeface="+mn-lt"/>
                          <a:ea typeface="+mn-ea"/>
                          <a:cs typeface="+mn-cs"/>
                        </a:rPr>
                        <a:t>(312)996-2892</a:t>
                      </a:r>
                    </a:p>
                    <a:p>
                      <a:pPr marL="0" algn="l" rtl="0" eaLnBrk="1" latinLnBrk="0" hangingPunct="1"/>
                      <a:endParaRPr kumimoji="0" lang="en-US" sz="11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dirty="0"/>
                    </a:p>
                  </a:txBody>
                  <a:tcPr/>
                </a:tc>
              </a:tr>
            </a:tbl>
          </a:graphicData>
        </a:graphic>
      </p:graphicFrame>
      <p:sp>
        <p:nvSpPr>
          <p:cNvPr id="25602" name="Title 1"/>
          <p:cNvSpPr>
            <a:spLocks noGrp="1"/>
          </p:cNvSpPr>
          <p:nvPr>
            <p:ph type="title"/>
          </p:nvPr>
        </p:nvSpPr>
        <p:spPr>
          <a:xfrm>
            <a:off x="457200" y="381000"/>
            <a:ext cx="8229600" cy="1143000"/>
          </a:xfrm>
        </p:spPr>
        <p:txBody>
          <a:bodyPr/>
          <a:lstStyle/>
          <a:p>
            <a:pPr eaLnBrk="1" hangingPunct="1"/>
            <a:r>
              <a:rPr lang="en-US" smtClean="0"/>
              <a:t>Campus Contacts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533400" y="2438400"/>
            <a:ext cx="7854950" cy="1752600"/>
          </a:xfrm>
        </p:spPr>
        <p:txBody>
          <a:bodyPr/>
          <a:lstStyle/>
          <a:p>
            <a:pPr marR="0" algn="ctr"/>
            <a:r>
              <a:rPr lang="en-US" sz="8800" smtClean="0"/>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3"/>
          <a:srcRect/>
          <a:stretch>
            <a:fillRect/>
          </a:stretch>
        </p:blipFill>
        <p:spPr bwMode="auto">
          <a:xfrm>
            <a:off x="6520584" y="4876800"/>
            <a:ext cx="2547216" cy="1905000"/>
          </a:xfrm>
          <a:prstGeom prst="rect">
            <a:avLst/>
          </a:prstGeom>
          <a:noFill/>
          <a:ln w="9525">
            <a:noFill/>
            <a:miter lim="800000"/>
            <a:headEnd/>
            <a:tailEnd/>
          </a:ln>
        </p:spPr>
      </p:pic>
      <p:sp>
        <p:nvSpPr>
          <p:cNvPr id="8195" name="Content Placeholder 5"/>
          <p:cNvSpPr>
            <a:spLocks noGrp="1"/>
          </p:cNvSpPr>
          <p:nvPr>
            <p:ph idx="1"/>
          </p:nvPr>
        </p:nvSpPr>
        <p:spPr/>
        <p:txBody>
          <a:bodyPr>
            <a:normAutofit fontScale="55000" lnSpcReduction="20000"/>
          </a:bodyPr>
          <a:lstStyle/>
          <a:p>
            <a:pPr>
              <a:buClr>
                <a:srgbClr val="C00000"/>
              </a:buClr>
            </a:pPr>
            <a:r>
              <a:rPr lang="en-US" sz="2900" dirty="0" smtClean="0"/>
              <a:t>UIC is the state’s primary educator of physicians, dentists, pharmacists, and other health professionals. </a:t>
            </a:r>
          </a:p>
          <a:p>
            <a:pPr>
              <a:buClr>
                <a:srgbClr val="C00000"/>
              </a:buClr>
            </a:pPr>
            <a:endParaRPr lang="en-US" sz="2900" dirty="0" smtClean="0"/>
          </a:p>
          <a:p>
            <a:pPr>
              <a:buClr>
                <a:srgbClr val="C00000"/>
              </a:buClr>
            </a:pPr>
            <a:r>
              <a:rPr lang="en-US" sz="2900" dirty="0" smtClean="0"/>
              <a:t>UIC’s College of Education is the primary supplier of new teachers for the Chicago Public School system.</a:t>
            </a:r>
          </a:p>
          <a:p>
            <a:pPr>
              <a:buClr>
                <a:srgbClr val="C00000"/>
              </a:buClr>
            </a:pPr>
            <a:endParaRPr lang="en-US" sz="2900" dirty="0" smtClean="0"/>
          </a:p>
          <a:p>
            <a:pPr>
              <a:buClr>
                <a:srgbClr val="C00000"/>
              </a:buClr>
            </a:pPr>
            <a:r>
              <a:rPr lang="en-US" sz="2900" dirty="0" smtClean="0"/>
              <a:t>UIC’s South Campus development has transformed the campus environment with new buildings such as the UIC Forum and the James </a:t>
            </a:r>
            <a:r>
              <a:rPr lang="en-US" sz="2900" dirty="0" err="1" smtClean="0"/>
              <a:t>Stukel</a:t>
            </a:r>
            <a:r>
              <a:rPr lang="en-US" sz="2900" dirty="0" smtClean="0"/>
              <a:t> Towers residence hall. </a:t>
            </a:r>
          </a:p>
          <a:p>
            <a:pPr>
              <a:buClr>
                <a:srgbClr val="C00000"/>
              </a:buClr>
            </a:pPr>
            <a:endParaRPr lang="en-US" sz="2900" dirty="0" smtClean="0"/>
          </a:p>
          <a:p>
            <a:pPr>
              <a:buClr>
                <a:srgbClr val="C00000"/>
              </a:buClr>
            </a:pPr>
            <a:r>
              <a:rPr lang="en-US" sz="2900" dirty="0" smtClean="0"/>
              <a:t>The UIC Flames consist of more than 300 student athletes competing in 18 varsity sports.</a:t>
            </a:r>
          </a:p>
          <a:p>
            <a:pPr>
              <a:buClr>
                <a:srgbClr val="C00000"/>
              </a:buClr>
            </a:pPr>
            <a:endParaRPr lang="en-US" sz="2900" dirty="0" smtClean="0"/>
          </a:p>
          <a:p>
            <a:pPr>
              <a:buClr>
                <a:srgbClr val="C00000"/>
              </a:buClr>
            </a:pPr>
            <a:r>
              <a:rPr lang="en-US" sz="2900" dirty="0" smtClean="0"/>
              <a:t>UIC consistently ranks among the top 50 out of more than 637 national universities in federal research funding. </a:t>
            </a:r>
          </a:p>
          <a:p>
            <a:pPr>
              <a:buClr>
                <a:srgbClr val="C00000"/>
              </a:buClr>
            </a:pPr>
            <a:endParaRPr lang="en-US" sz="2900" dirty="0" smtClean="0"/>
          </a:p>
          <a:p>
            <a:pPr>
              <a:buClr>
                <a:srgbClr val="C00000"/>
              </a:buClr>
            </a:pPr>
            <a:r>
              <a:rPr lang="en-US" sz="2900" dirty="0" smtClean="0"/>
              <a:t>UIC employs 11,637 full-time equivalent staff, including </a:t>
            </a:r>
          </a:p>
          <a:p>
            <a:pPr>
              <a:buClr>
                <a:srgbClr val="C00000"/>
              </a:buClr>
              <a:buNone/>
            </a:pPr>
            <a:r>
              <a:rPr lang="en-US" sz="2900" dirty="0" smtClean="0"/>
              <a:t>	faculty, administrative staff and support staff.</a:t>
            </a:r>
          </a:p>
          <a:p>
            <a:pPr>
              <a:buClr>
                <a:srgbClr val="C00000"/>
              </a:buClr>
              <a:buNone/>
            </a:pPr>
            <a:endParaRPr lang="en-US" sz="1600" dirty="0" smtClean="0"/>
          </a:p>
          <a:p>
            <a:pPr>
              <a:buNone/>
            </a:pPr>
            <a:endParaRPr lang="en-US" sz="1600" dirty="0" smtClean="0"/>
          </a:p>
          <a:p>
            <a:pPr>
              <a:buFont typeface="Wingdings 2" pitchFamily="18" charset="2"/>
              <a:buNone/>
            </a:pPr>
            <a:endParaRPr lang="en-US" sz="3200" dirty="0" smtClean="0"/>
          </a:p>
        </p:txBody>
      </p:sp>
      <p:sp>
        <p:nvSpPr>
          <p:cNvPr id="8194" name="Title 4"/>
          <p:cNvSpPr>
            <a:spLocks noGrp="1"/>
          </p:cNvSpPr>
          <p:nvPr>
            <p:ph type="title"/>
          </p:nvPr>
        </p:nvSpPr>
        <p:spPr/>
        <p:txBody>
          <a:bodyPr>
            <a:normAutofit/>
          </a:bodyPr>
          <a:lstStyle/>
          <a:p>
            <a:r>
              <a:rPr lang="en-US" dirty="0" smtClean="0"/>
              <a:t>Who We Are - UIC</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43400" y="1481328"/>
            <a:ext cx="4343400" cy="4525963"/>
          </a:xfrm>
        </p:spPr>
        <p:txBody>
          <a:bodyPr>
            <a:normAutofit fontScale="40000" lnSpcReduction="20000"/>
          </a:bodyPr>
          <a:lstStyle/>
          <a:p>
            <a:pPr fontAlgn="auto">
              <a:lnSpc>
                <a:spcPct val="90000"/>
              </a:lnSpc>
              <a:buClr>
                <a:srgbClr val="C00000"/>
              </a:buClr>
              <a:defRPr/>
            </a:pPr>
            <a:r>
              <a:rPr lang="en-US" sz="3900" dirty="0" smtClean="0"/>
              <a:t>Renowned public university that focuses on teaching, research, healthcare and public service </a:t>
            </a:r>
          </a:p>
          <a:p>
            <a:pPr>
              <a:lnSpc>
                <a:spcPct val="90000"/>
              </a:lnSpc>
              <a:buClr>
                <a:srgbClr val="C00000"/>
              </a:buClr>
              <a:defRPr/>
            </a:pPr>
            <a:endParaRPr lang="en-US" sz="3900" dirty="0" smtClean="0"/>
          </a:p>
          <a:p>
            <a:pPr fontAlgn="auto">
              <a:lnSpc>
                <a:spcPct val="90000"/>
              </a:lnSpc>
              <a:buClr>
                <a:srgbClr val="C00000"/>
              </a:buClr>
              <a:defRPr/>
            </a:pPr>
            <a:r>
              <a:rPr lang="en-US" sz="3900" dirty="0" smtClean="0"/>
              <a:t>Nearly 70,000 students enrolled on three campuses</a:t>
            </a:r>
          </a:p>
          <a:p>
            <a:pPr>
              <a:lnSpc>
                <a:spcPct val="90000"/>
              </a:lnSpc>
              <a:buClr>
                <a:srgbClr val="C00000"/>
              </a:buClr>
              <a:defRPr/>
            </a:pPr>
            <a:endParaRPr lang="en-US" sz="3900" dirty="0" smtClean="0"/>
          </a:p>
          <a:p>
            <a:pPr fontAlgn="auto">
              <a:lnSpc>
                <a:spcPct val="90000"/>
              </a:lnSpc>
              <a:buClr>
                <a:srgbClr val="C00000"/>
              </a:buClr>
              <a:defRPr/>
            </a:pPr>
            <a:r>
              <a:rPr lang="en-US" sz="3900" dirty="0" smtClean="0"/>
              <a:t>Awarded 18,586 degrees for the 2007/2008 academic year</a:t>
            </a:r>
          </a:p>
          <a:p>
            <a:pPr>
              <a:lnSpc>
                <a:spcPct val="90000"/>
              </a:lnSpc>
              <a:buClr>
                <a:srgbClr val="C00000"/>
              </a:buClr>
              <a:defRPr/>
            </a:pPr>
            <a:endParaRPr lang="en-US" sz="3900" dirty="0" smtClean="0"/>
          </a:p>
          <a:p>
            <a:pPr fontAlgn="auto">
              <a:lnSpc>
                <a:spcPct val="90000"/>
              </a:lnSpc>
              <a:buClr>
                <a:srgbClr val="C00000"/>
              </a:buClr>
              <a:defRPr/>
            </a:pPr>
            <a:r>
              <a:rPr lang="en-US" sz="3900" dirty="0" smtClean="0"/>
              <a:t>2008-09 operating budget of $4.7 billion</a:t>
            </a:r>
          </a:p>
          <a:p>
            <a:pPr>
              <a:lnSpc>
                <a:spcPct val="90000"/>
              </a:lnSpc>
              <a:buClr>
                <a:srgbClr val="C00000"/>
              </a:buClr>
              <a:defRPr/>
            </a:pPr>
            <a:endParaRPr lang="en-US" sz="3900" dirty="0" smtClean="0"/>
          </a:p>
          <a:p>
            <a:pPr fontAlgn="auto">
              <a:lnSpc>
                <a:spcPct val="90000"/>
              </a:lnSpc>
              <a:buClr>
                <a:srgbClr val="C00000"/>
              </a:buClr>
              <a:defRPr/>
            </a:pPr>
            <a:r>
              <a:rPr lang="en-US" sz="3900" dirty="0" smtClean="0"/>
              <a:t>We have more than 800 buildings on 2,554 acres plus additional holdings</a:t>
            </a:r>
          </a:p>
          <a:p>
            <a:pPr>
              <a:lnSpc>
                <a:spcPct val="90000"/>
              </a:lnSpc>
              <a:buClr>
                <a:srgbClr val="C00000"/>
              </a:buClr>
              <a:defRPr/>
            </a:pPr>
            <a:endParaRPr lang="en-US" sz="3900" dirty="0" smtClean="0"/>
          </a:p>
          <a:p>
            <a:pPr fontAlgn="auto">
              <a:lnSpc>
                <a:spcPct val="90000"/>
              </a:lnSpc>
              <a:buClr>
                <a:srgbClr val="C00000"/>
              </a:buClr>
              <a:defRPr/>
            </a:pPr>
            <a:r>
              <a:rPr lang="en-US" sz="3900" dirty="0" smtClean="0"/>
              <a:t>Our annual research expenditures exceed $257.8 million on the UIC campus</a:t>
            </a:r>
          </a:p>
          <a:p>
            <a:pPr fontAlgn="auto">
              <a:lnSpc>
                <a:spcPct val="90000"/>
              </a:lnSpc>
              <a:buClr>
                <a:srgbClr val="C00000"/>
              </a:buClr>
              <a:buNone/>
              <a:defRPr/>
            </a:pPr>
            <a:endParaRPr lang="en-US" sz="3900" dirty="0" smtClean="0"/>
          </a:p>
          <a:p>
            <a:pPr fontAlgn="auto">
              <a:lnSpc>
                <a:spcPct val="90000"/>
              </a:lnSpc>
              <a:buClr>
                <a:srgbClr val="C00000"/>
              </a:buClr>
              <a:defRPr/>
            </a:pPr>
            <a:r>
              <a:rPr lang="en-US" sz="3900" dirty="0" smtClean="0"/>
              <a:t>Maintain three campuses in Urbana, Chicago and Springfield.</a:t>
            </a:r>
          </a:p>
          <a:p>
            <a:pPr>
              <a:lnSpc>
                <a:spcPct val="90000"/>
              </a:lnSpc>
              <a:buClr>
                <a:srgbClr val="FF0000"/>
              </a:buClr>
              <a:defRPr/>
            </a:pPr>
            <a:endParaRPr lang="en-US" sz="3900" dirty="0" smtClean="0"/>
          </a:p>
          <a:p>
            <a:pPr>
              <a:buClr>
                <a:srgbClr val="FF0000"/>
              </a:buClr>
              <a:defRPr/>
            </a:pPr>
            <a:endParaRPr lang="en-US" dirty="0"/>
          </a:p>
        </p:txBody>
      </p:sp>
      <p:sp>
        <p:nvSpPr>
          <p:cNvPr id="9218" name="Title 1"/>
          <p:cNvSpPr>
            <a:spLocks noGrp="1"/>
          </p:cNvSpPr>
          <p:nvPr>
            <p:ph type="title"/>
          </p:nvPr>
        </p:nvSpPr>
        <p:spPr/>
        <p:txBody>
          <a:bodyPr>
            <a:normAutofit/>
          </a:bodyPr>
          <a:lstStyle/>
          <a:p>
            <a:pPr algn="l" eaLnBrk="1" hangingPunct="1"/>
            <a:r>
              <a:rPr lang="en-US" sz="4100" b="1" dirty="0" smtClean="0">
                <a:solidFill>
                  <a:schemeClr val="tx2"/>
                </a:solidFill>
                <a:effectLst>
                  <a:outerShdw blurRad="31750" dist="25400" dir="5400000" algn="tl" rotWithShape="0">
                    <a:srgbClr val="000000">
                      <a:alpha val="25000"/>
                    </a:srgbClr>
                  </a:outerShdw>
                </a:effectLst>
              </a:rPr>
              <a:t>Who We Are – U of I</a:t>
            </a:r>
          </a:p>
        </p:txBody>
      </p:sp>
      <p:pic>
        <p:nvPicPr>
          <p:cNvPr id="9221" name="Picture 13" descr="marla_049"/>
          <p:cNvPicPr>
            <a:picLocks noChangeAspect="1" noChangeArrowheads="1"/>
          </p:cNvPicPr>
          <p:nvPr/>
        </p:nvPicPr>
        <p:blipFill>
          <a:blip r:embed="rId2"/>
          <a:srcRect/>
          <a:stretch>
            <a:fillRect/>
          </a:stretch>
        </p:blipFill>
        <p:spPr bwMode="auto">
          <a:xfrm>
            <a:off x="609600" y="1295400"/>
            <a:ext cx="3254375" cy="4894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28600" y="228600"/>
            <a:ext cx="8229600" cy="1143000"/>
          </a:xfrm>
        </p:spPr>
        <p:txBody>
          <a:bodyPr>
            <a:noAutofit/>
          </a:bodyPr>
          <a:lstStyle/>
          <a:p>
            <a:pPr fontAlgn="auto">
              <a:spcAft>
                <a:spcPts val="0"/>
              </a:spcAft>
              <a:defRPr/>
            </a:pPr>
            <a:r>
              <a:rPr lang="en-US" sz="3600" dirty="0" smtClean="0"/>
              <a:t>Role of the Purchasing Department</a:t>
            </a:r>
          </a:p>
        </p:txBody>
      </p:sp>
      <p:sp>
        <p:nvSpPr>
          <p:cNvPr id="1028" name="TextBox 5"/>
          <p:cNvSpPr txBox="1">
            <a:spLocks noChangeArrowheads="1"/>
          </p:cNvSpPr>
          <p:nvPr/>
        </p:nvSpPr>
        <p:spPr bwMode="auto">
          <a:xfrm>
            <a:off x="1676400" y="3200400"/>
            <a:ext cx="2209800" cy="523220"/>
          </a:xfrm>
          <a:prstGeom prst="rect">
            <a:avLst/>
          </a:prstGeom>
          <a:noFill/>
          <a:ln w="9525">
            <a:noFill/>
            <a:miter lim="800000"/>
            <a:headEnd/>
            <a:tailEnd/>
          </a:ln>
        </p:spPr>
        <p:txBody>
          <a:bodyPr wrap="square">
            <a:spAutoFit/>
          </a:bodyPr>
          <a:lstStyle/>
          <a:p>
            <a:r>
              <a:rPr lang="en-US" sz="1400" dirty="0">
                <a:latin typeface="+mn-lt"/>
              </a:rPr>
              <a:t>Represent the needs of </a:t>
            </a:r>
            <a:endParaRPr lang="en-US" sz="1400" dirty="0" smtClean="0">
              <a:latin typeface="+mn-lt"/>
            </a:endParaRPr>
          </a:p>
          <a:p>
            <a:r>
              <a:rPr lang="en-US" sz="1400" dirty="0" smtClean="0">
                <a:latin typeface="+mn-lt"/>
              </a:rPr>
              <a:t>the </a:t>
            </a:r>
            <a:r>
              <a:rPr lang="en-US" sz="1400" dirty="0">
                <a:latin typeface="+mn-lt"/>
              </a:rPr>
              <a:t>User Department</a:t>
            </a:r>
          </a:p>
        </p:txBody>
      </p:sp>
      <p:sp>
        <p:nvSpPr>
          <p:cNvPr id="5" name="TextBox 4"/>
          <p:cNvSpPr txBox="1"/>
          <p:nvPr/>
        </p:nvSpPr>
        <p:spPr>
          <a:xfrm>
            <a:off x="3124200" y="4648200"/>
            <a:ext cx="2286000" cy="738664"/>
          </a:xfrm>
          <a:prstGeom prst="rect">
            <a:avLst/>
          </a:prstGeom>
          <a:noFill/>
        </p:spPr>
        <p:txBody>
          <a:bodyPr wrap="square">
            <a:spAutoFit/>
          </a:bodyPr>
          <a:lstStyle/>
          <a:p>
            <a:pPr algn="ctr">
              <a:defRPr/>
            </a:pPr>
            <a:r>
              <a:rPr lang="en-US" sz="1400" dirty="0">
                <a:latin typeface="+mn-lt"/>
              </a:rPr>
              <a:t>Ensure the procurement process is fair and equitable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10000"/>
          </a:bodyPr>
          <a:lstStyle/>
          <a:p>
            <a:pPr fontAlgn="auto">
              <a:buClr>
                <a:srgbClr val="C00000"/>
              </a:buClr>
              <a:defRPr/>
            </a:pPr>
            <a:r>
              <a:rPr lang="en-US" sz="2900" dirty="0" smtClean="0"/>
              <a:t>Professional &amp; Artistic Services: artistic, entertainment, training,  architectural, marketing, &amp; consulting </a:t>
            </a:r>
          </a:p>
          <a:p>
            <a:pPr fontAlgn="auto">
              <a:buClr>
                <a:srgbClr val="C00000"/>
              </a:buClr>
              <a:buNone/>
              <a:defRPr/>
            </a:pPr>
            <a:endParaRPr lang="en-US" sz="2900" dirty="0" smtClean="0"/>
          </a:p>
          <a:p>
            <a:pPr fontAlgn="auto">
              <a:buClr>
                <a:srgbClr val="C00000"/>
              </a:buClr>
              <a:defRPr/>
            </a:pPr>
            <a:r>
              <a:rPr lang="en-US" sz="2900" dirty="0" smtClean="0"/>
              <a:t>Commodities &amp; General Services: books, supplies, chemicals, furniture, lab equipment, uniforms, food service, &amp; maintenance services</a:t>
            </a:r>
          </a:p>
          <a:p>
            <a:pPr fontAlgn="auto">
              <a:buClr>
                <a:srgbClr val="C00000"/>
              </a:buClr>
              <a:defRPr/>
            </a:pPr>
            <a:endParaRPr lang="en-US" sz="2900" dirty="0" smtClean="0"/>
          </a:p>
          <a:p>
            <a:pPr fontAlgn="auto">
              <a:buClr>
                <a:srgbClr val="C00000"/>
              </a:buClr>
              <a:defRPr/>
            </a:pPr>
            <a:r>
              <a:rPr lang="en-US" sz="2900" dirty="0" smtClean="0"/>
              <a:t>Construction and Construction Related Services:</a:t>
            </a:r>
          </a:p>
          <a:p>
            <a:pPr fontAlgn="auto">
              <a:buClr>
                <a:srgbClr val="C00000"/>
              </a:buClr>
              <a:buNone/>
              <a:defRPr/>
            </a:pPr>
            <a:r>
              <a:rPr lang="en-US" sz="2900" dirty="0" smtClean="0"/>
              <a:t>	contracting &amp; carpentry, plumbing, planning &amp; HVAC</a:t>
            </a:r>
          </a:p>
          <a:p>
            <a:pPr marL="274320" indent="-274320" eaLnBrk="1" fontAlgn="auto" hangingPunct="1">
              <a:spcAft>
                <a:spcPts val="0"/>
              </a:spcAft>
              <a:buClr>
                <a:schemeClr val="accent3"/>
              </a:buClr>
              <a:buFont typeface="Wingdings" pitchFamily="2" charset="2"/>
              <a:buChar char="Ø"/>
              <a:defRPr/>
            </a:pPr>
            <a:endParaRPr lang="en-US" dirty="0"/>
          </a:p>
        </p:txBody>
      </p:sp>
      <p:sp>
        <p:nvSpPr>
          <p:cNvPr id="10242" name="Title 1"/>
          <p:cNvSpPr>
            <a:spLocks noGrp="1"/>
          </p:cNvSpPr>
          <p:nvPr>
            <p:ph type="title"/>
          </p:nvPr>
        </p:nvSpPr>
        <p:spPr/>
        <p:txBody>
          <a:bodyPr>
            <a:normAutofit/>
          </a:bodyPr>
          <a:lstStyle/>
          <a:p>
            <a:pPr>
              <a:defRPr/>
            </a:pPr>
            <a:r>
              <a:rPr lang="en-US" sz="3600" dirty="0" smtClean="0"/>
              <a:t>What We Buy</a:t>
            </a:r>
          </a:p>
        </p:txBody>
      </p:sp>
      <p:pic>
        <p:nvPicPr>
          <p:cNvPr id="5" name="Picture 2"/>
          <p:cNvPicPr>
            <a:picLocks noGrp="1" noChangeAspect="1" noChangeArrowheads="1"/>
          </p:cNvPicPr>
          <p:nvPr>
            <p:ph sz="half" idx="4294967295"/>
          </p:nvPr>
        </p:nvPicPr>
        <p:blipFill>
          <a:blip r:embed="rId2"/>
          <a:srcRect/>
          <a:stretch>
            <a:fillRect/>
          </a:stretch>
        </p:blipFill>
        <p:spPr bwMode="auto">
          <a:xfrm>
            <a:off x="7239000" y="152400"/>
            <a:ext cx="1616075" cy="1449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pPr marL="274320" indent="-274320" eaLnBrk="1" fontAlgn="auto" hangingPunct="1">
              <a:spcAft>
                <a:spcPts val="0"/>
              </a:spcAft>
              <a:buClr>
                <a:srgbClr val="C00000"/>
              </a:buClr>
              <a:buFont typeface="Wingdings" pitchFamily="2" charset="2"/>
              <a:buChar char="Ø"/>
              <a:defRPr/>
            </a:pPr>
            <a:r>
              <a:rPr lang="en-US" b="1" dirty="0" smtClean="0"/>
              <a:t>Procurement-card:</a:t>
            </a:r>
            <a:r>
              <a:rPr lang="en-US" dirty="0" smtClean="0"/>
              <a:t> Individual University departments can spend up to $4,999 using MasterCard</a:t>
            </a:r>
            <a:r>
              <a:rPr lang="en-US" sz="1400" baseline="75000" dirty="0" smtClean="0"/>
              <a:t>TM</a:t>
            </a:r>
          </a:p>
          <a:p>
            <a:pPr marL="274320" indent="-274320" eaLnBrk="1" fontAlgn="auto" hangingPunct="1">
              <a:spcAft>
                <a:spcPts val="0"/>
              </a:spcAft>
              <a:buClr>
                <a:srgbClr val="C00000"/>
              </a:buClr>
              <a:buFont typeface="Wingdings" pitchFamily="2" charset="2"/>
              <a:buChar char="Ø"/>
              <a:defRPr/>
            </a:pPr>
            <a:endParaRPr lang="en-US" sz="1400" baseline="75000" dirty="0" smtClean="0"/>
          </a:p>
          <a:p>
            <a:pPr marL="274320" indent="-274320" eaLnBrk="1" fontAlgn="auto" hangingPunct="1">
              <a:spcAft>
                <a:spcPts val="0"/>
              </a:spcAft>
              <a:buClr>
                <a:srgbClr val="C00000"/>
              </a:buClr>
              <a:buFont typeface="Wingdings" pitchFamily="2" charset="2"/>
              <a:buChar char="Ø"/>
              <a:defRPr/>
            </a:pPr>
            <a:r>
              <a:rPr lang="en-US" b="1" dirty="0" smtClean="0"/>
              <a:t>Purchase Orders/Contracts: </a:t>
            </a:r>
          </a:p>
          <a:p>
            <a:pPr marL="640080" lvl="1" indent="-246888" eaLnBrk="1" fontAlgn="auto" hangingPunct="1">
              <a:spcAft>
                <a:spcPts val="0"/>
              </a:spcAft>
              <a:buClr>
                <a:srgbClr val="F20000"/>
              </a:buClr>
              <a:buFont typeface="Wingdings" pitchFamily="2" charset="2"/>
              <a:buChar char="Ø"/>
              <a:defRPr/>
            </a:pPr>
            <a:r>
              <a:rPr lang="en-US" dirty="0" smtClean="0"/>
              <a:t>Regular Orders - one-time purchase of goods and services</a:t>
            </a:r>
          </a:p>
          <a:p>
            <a:pPr marL="640080" lvl="1" indent="-246888" eaLnBrk="1" fontAlgn="auto" hangingPunct="1">
              <a:spcAft>
                <a:spcPts val="0"/>
              </a:spcAft>
              <a:buClr>
                <a:srgbClr val="F20000"/>
              </a:buClr>
              <a:buFont typeface="Wingdings" pitchFamily="2" charset="2"/>
              <a:buChar char="Ø"/>
              <a:defRPr/>
            </a:pPr>
            <a:r>
              <a:rPr lang="en-US" dirty="0" smtClean="0"/>
              <a:t>Standing Orders </a:t>
            </a:r>
          </a:p>
          <a:p>
            <a:pPr lvl="2" indent="-246888" eaLnBrk="1" fontAlgn="auto" hangingPunct="1">
              <a:spcAft>
                <a:spcPts val="0"/>
              </a:spcAft>
              <a:buClr>
                <a:srgbClr val="FF5757"/>
              </a:buClr>
              <a:buFont typeface="Wingdings" pitchFamily="2" charset="2"/>
              <a:buChar char="Ø"/>
              <a:defRPr/>
            </a:pPr>
            <a:r>
              <a:rPr lang="en-US" dirty="0" smtClean="0"/>
              <a:t>issued to cover a specific period (i.e. fiscal year)</a:t>
            </a:r>
          </a:p>
          <a:p>
            <a:pPr lvl="2" indent="-246888" eaLnBrk="1" fontAlgn="auto" hangingPunct="1">
              <a:spcAft>
                <a:spcPts val="0"/>
              </a:spcAft>
              <a:buClr>
                <a:srgbClr val="FF5757"/>
              </a:buClr>
              <a:buFont typeface="Wingdings" pitchFamily="2" charset="2"/>
              <a:buChar char="Ø"/>
              <a:defRPr/>
            </a:pPr>
            <a:r>
              <a:rPr lang="en-US" dirty="0" smtClean="0"/>
              <a:t>for a specific item or need</a:t>
            </a:r>
          </a:p>
          <a:p>
            <a:pPr lvl="2" indent="-246888" eaLnBrk="1" fontAlgn="auto" hangingPunct="1">
              <a:spcAft>
                <a:spcPts val="0"/>
              </a:spcAft>
              <a:buClr>
                <a:srgbClr val="FF5757"/>
              </a:buClr>
              <a:buFont typeface="Wingdings" pitchFamily="2" charset="2"/>
              <a:buChar char="Ø"/>
              <a:defRPr/>
            </a:pPr>
            <a:r>
              <a:rPr lang="en-US" dirty="0" smtClean="0"/>
              <a:t>Departments issue releases as goods/services are needed directly to supplier</a:t>
            </a:r>
          </a:p>
          <a:p>
            <a:pPr marL="274320" indent="-274320" eaLnBrk="1" fontAlgn="auto" hangingPunct="1">
              <a:spcAft>
                <a:spcPts val="0"/>
              </a:spcAft>
              <a:buClr>
                <a:schemeClr val="accent3"/>
              </a:buClr>
              <a:buFont typeface="Wingdings 2"/>
              <a:buChar char=""/>
              <a:defRPr/>
            </a:pPr>
            <a:endParaRPr lang="en-US" dirty="0" smtClean="0"/>
          </a:p>
          <a:p>
            <a:pPr marL="274320" indent="-274320" eaLnBrk="1" fontAlgn="auto" hangingPunct="1">
              <a:spcAft>
                <a:spcPts val="0"/>
              </a:spcAft>
              <a:buClr>
                <a:schemeClr val="accent3"/>
              </a:buClr>
              <a:buFont typeface="Wingdings 2"/>
              <a:buChar char=""/>
              <a:defRPr/>
            </a:pPr>
            <a:endParaRPr lang="en-US" dirty="0"/>
          </a:p>
        </p:txBody>
      </p:sp>
      <p:sp>
        <p:nvSpPr>
          <p:cNvPr id="11266" name="Title 4"/>
          <p:cNvSpPr>
            <a:spLocks noGrp="1"/>
          </p:cNvSpPr>
          <p:nvPr>
            <p:ph type="title"/>
          </p:nvPr>
        </p:nvSpPr>
        <p:spPr>
          <a:xfrm>
            <a:off x="457200" y="304800"/>
            <a:ext cx="8229600" cy="1143000"/>
          </a:xfrm>
        </p:spPr>
        <p:txBody>
          <a:bodyPr/>
          <a:lstStyle/>
          <a:p>
            <a:pPr eaLnBrk="1" hangingPunct="1"/>
            <a:r>
              <a:rPr lang="en-US" dirty="0" smtClean="0"/>
              <a:t>How We Buy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43000" y="2362200"/>
          <a:ext cx="5885542" cy="2176870"/>
        </p:xfrm>
        <a:graphic>
          <a:graphicData uri="http://schemas.openxmlformats.org/drawingml/2006/table">
            <a:tbl>
              <a:tblPr firstRow="1" bandRow="1">
                <a:tableStyleId>{5C22544A-7EE6-4342-B048-85BDC9FD1C3A}</a:tableStyleId>
              </a:tblPr>
              <a:tblGrid>
                <a:gridCol w="2942771"/>
                <a:gridCol w="2942771"/>
              </a:tblGrid>
              <a:tr h="694585">
                <a:tc>
                  <a:txBody>
                    <a:bodyPr/>
                    <a:lstStyle/>
                    <a:p>
                      <a:r>
                        <a:rPr lang="en-US" sz="1900" dirty="0" smtClean="0"/>
                        <a:t>Category</a:t>
                      </a:r>
                      <a:endParaRPr lang="en-US" sz="1900" dirty="0"/>
                    </a:p>
                  </a:txBody>
                  <a:tcPr marL="98092" marR="98092" marT="49046" marB="49046"/>
                </a:tc>
                <a:tc>
                  <a:txBody>
                    <a:bodyPr/>
                    <a:lstStyle/>
                    <a:p>
                      <a:r>
                        <a:rPr lang="en-US" sz="1900" dirty="0" smtClean="0"/>
                        <a:t>FY09 Maximum Limit</a:t>
                      </a:r>
                      <a:endParaRPr lang="en-US" sz="1900" dirty="0"/>
                    </a:p>
                  </a:txBody>
                  <a:tcPr marL="98092" marR="98092" marT="49046" marB="49046"/>
                </a:tc>
              </a:tr>
              <a:tr h="397819">
                <a:tc>
                  <a:txBody>
                    <a:bodyPr/>
                    <a:lstStyle/>
                    <a:p>
                      <a:r>
                        <a:rPr lang="en-US" sz="1900" dirty="0" smtClean="0"/>
                        <a:t>Professional Services</a:t>
                      </a:r>
                      <a:endParaRPr lang="en-US" sz="1900" dirty="0"/>
                    </a:p>
                  </a:txBody>
                  <a:tcPr marL="98092" marR="98092" marT="49046" marB="49046"/>
                </a:tc>
                <a:tc>
                  <a:txBody>
                    <a:bodyPr/>
                    <a:lstStyle/>
                    <a:p>
                      <a:r>
                        <a:rPr lang="en-US" sz="1900" dirty="0" smtClean="0"/>
                        <a:t>$20,000</a:t>
                      </a:r>
                      <a:endParaRPr lang="en-US" sz="1900" dirty="0"/>
                    </a:p>
                  </a:txBody>
                  <a:tcPr marL="98092" marR="98092" marT="49046" marB="49046"/>
                </a:tc>
              </a:tr>
              <a:tr h="686647">
                <a:tc>
                  <a:txBody>
                    <a:bodyPr/>
                    <a:lstStyle/>
                    <a:p>
                      <a:r>
                        <a:rPr lang="en-US" sz="1900" dirty="0" smtClean="0"/>
                        <a:t>Commodities &amp;</a:t>
                      </a:r>
                      <a:r>
                        <a:rPr lang="en-US" sz="1900" baseline="0" dirty="0" smtClean="0"/>
                        <a:t> General Services</a:t>
                      </a:r>
                      <a:endParaRPr lang="en-US" sz="1900" dirty="0"/>
                    </a:p>
                  </a:txBody>
                  <a:tcPr marL="98092" marR="98092" marT="49046" marB="49046"/>
                </a:tc>
                <a:tc>
                  <a:txBody>
                    <a:bodyPr/>
                    <a:lstStyle/>
                    <a:p>
                      <a:r>
                        <a:rPr lang="en-US" sz="1900" dirty="0" smtClean="0"/>
                        <a:t>$50,000</a:t>
                      </a:r>
                      <a:endParaRPr lang="en-US" sz="1900" dirty="0"/>
                    </a:p>
                  </a:txBody>
                  <a:tcPr marL="98092" marR="98092" marT="49046" marB="49046"/>
                </a:tc>
              </a:tr>
              <a:tr h="397819">
                <a:tc>
                  <a:txBody>
                    <a:bodyPr/>
                    <a:lstStyle/>
                    <a:p>
                      <a:r>
                        <a:rPr lang="en-US" sz="1900" dirty="0" smtClean="0"/>
                        <a:t>Construction</a:t>
                      </a:r>
                      <a:endParaRPr lang="en-US" sz="1900" dirty="0"/>
                    </a:p>
                  </a:txBody>
                  <a:tcPr marL="98092" marR="98092" marT="49046" marB="49046"/>
                </a:tc>
                <a:tc>
                  <a:txBody>
                    <a:bodyPr/>
                    <a:lstStyle/>
                    <a:p>
                      <a:r>
                        <a:rPr lang="en-US" sz="1900" dirty="0" smtClean="0"/>
                        <a:t>$70,000</a:t>
                      </a:r>
                      <a:endParaRPr lang="en-US" sz="1900" dirty="0"/>
                    </a:p>
                  </a:txBody>
                  <a:tcPr marL="98092" marR="98092" marT="49046" marB="49046"/>
                </a:tc>
              </a:tr>
            </a:tbl>
          </a:graphicData>
        </a:graphic>
      </p:graphicFrame>
      <p:sp>
        <p:nvSpPr>
          <p:cNvPr id="12290" name="Title 1"/>
          <p:cNvSpPr>
            <a:spLocks noGrp="1"/>
          </p:cNvSpPr>
          <p:nvPr>
            <p:ph type="title"/>
          </p:nvPr>
        </p:nvSpPr>
        <p:spPr/>
        <p:txBody>
          <a:bodyPr/>
          <a:lstStyle/>
          <a:p>
            <a:pPr eaLnBrk="1" hangingPunct="1"/>
            <a:r>
              <a:rPr lang="en-US" dirty="0" smtClean="0"/>
              <a:t>Small Purchase Bid Limits</a:t>
            </a:r>
          </a:p>
        </p:txBody>
      </p:sp>
      <p:sp>
        <p:nvSpPr>
          <p:cNvPr id="12308" name="TextBox 6"/>
          <p:cNvSpPr txBox="1">
            <a:spLocks noChangeArrowheads="1"/>
          </p:cNvSpPr>
          <p:nvPr/>
        </p:nvSpPr>
        <p:spPr bwMode="auto">
          <a:xfrm>
            <a:off x="381000" y="5181600"/>
            <a:ext cx="8458200" cy="646113"/>
          </a:xfrm>
          <a:prstGeom prst="rect">
            <a:avLst/>
          </a:prstGeom>
          <a:noFill/>
          <a:ln w="9525">
            <a:noFill/>
            <a:miter lim="800000"/>
            <a:headEnd/>
            <a:tailEnd/>
          </a:ln>
        </p:spPr>
        <p:txBody>
          <a:bodyPr>
            <a:spAutoFit/>
          </a:bodyPr>
          <a:lstStyle/>
          <a:p>
            <a:r>
              <a:rPr lang="en-US" dirty="0">
                <a:solidFill>
                  <a:schemeClr val="tx2"/>
                </a:solidFill>
                <a:latin typeface="Constantia" pitchFamily="18" charset="0"/>
              </a:rPr>
              <a:t>On  July 1</a:t>
            </a:r>
            <a:r>
              <a:rPr lang="en-US" baseline="30000" dirty="0">
                <a:solidFill>
                  <a:schemeClr val="tx2"/>
                </a:solidFill>
                <a:latin typeface="Constantia" pitchFamily="18" charset="0"/>
              </a:rPr>
              <a:t>st</a:t>
            </a:r>
            <a:r>
              <a:rPr lang="en-US" dirty="0">
                <a:solidFill>
                  <a:schemeClr val="tx2"/>
                </a:solidFill>
                <a:latin typeface="Constantia" pitchFamily="18" charset="0"/>
              </a:rPr>
              <a:t> of each year, the small purchase maximum (sealed bid limit) is adjusted to reflect the Consumer Price Index per the Illinois Procurement Code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163"/>
            <a:ext cx="8229600" cy="4694237"/>
          </a:xfrm>
        </p:spPr>
        <p:txBody>
          <a:bodyPr>
            <a:normAutofit fontScale="25000" lnSpcReduction="20000"/>
          </a:bodyPr>
          <a:lstStyle/>
          <a:p>
            <a:pPr marL="274320" indent="-274320" eaLnBrk="1" fontAlgn="auto" hangingPunct="1">
              <a:spcAft>
                <a:spcPts val="0"/>
              </a:spcAft>
              <a:buClr>
                <a:srgbClr val="C00000"/>
              </a:buClr>
              <a:buFont typeface="Wingdings" pitchFamily="2" charset="2"/>
              <a:buChar char="Ø"/>
              <a:defRPr/>
            </a:pPr>
            <a:r>
              <a:rPr lang="en-US" sz="9600" dirty="0" smtClean="0"/>
              <a:t>Contract value can never exceed $19,999 for the life of the contract</a:t>
            </a:r>
          </a:p>
          <a:p>
            <a:pPr>
              <a:buClr>
                <a:srgbClr val="C00000"/>
              </a:buClr>
              <a:buFont typeface="Wingdings" pitchFamily="2" charset="2"/>
              <a:buChar char="Ø"/>
              <a:defRPr/>
            </a:pPr>
            <a:endParaRPr lang="en-US" sz="4400" dirty="0" smtClean="0"/>
          </a:p>
          <a:p>
            <a:pPr marL="274320" indent="-274320" eaLnBrk="1" fontAlgn="auto" hangingPunct="1">
              <a:spcAft>
                <a:spcPts val="0"/>
              </a:spcAft>
              <a:buClr>
                <a:srgbClr val="C00000"/>
              </a:buClr>
              <a:buFont typeface="Wingdings" pitchFamily="2" charset="2"/>
              <a:buChar char="Ø"/>
              <a:defRPr/>
            </a:pPr>
            <a:r>
              <a:rPr lang="en-US" sz="9600" dirty="0" smtClean="0"/>
              <a:t>Department will solicit vendors for services</a:t>
            </a:r>
          </a:p>
          <a:p>
            <a:pPr>
              <a:buClr>
                <a:srgbClr val="C00000"/>
              </a:buClr>
              <a:buFont typeface="Wingdings" pitchFamily="2" charset="2"/>
              <a:buChar char="Ø"/>
              <a:defRPr/>
            </a:pPr>
            <a:endParaRPr lang="en-US" sz="4400" dirty="0" smtClean="0"/>
          </a:p>
          <a:p>
            <a:pPr marL="274320" indent="-274320" eaLnBrk="1" fontAlgn="auto" hangingPunct="1">
              <a:spcAft>
                <a:spcPts val="0"/>
              </a:spcAft>
              <a:buClr>
                <a:srgbClr val="C00000"/>
              </a:buClr>
              <a:buFont typeface="Wingdings" pitchFamily="2" charset="2"/>
              <a:buChar char="Ø"/>
              <a:defRPr/>
            </a:pPr>
            <a:r>
              <a:rPr lang="en-US" sz="9600" dirty="0" smtClean="0"/>
              <a:t>Vendors submit the following to the department: </a:t>
            </a:r>
          </a:p>
          <a:p>
            <a:pPr marL="640080" lvl="1" indent="-246888" eaLnBrk="1" fontAlgn="auto" hangingPunct="1">
              <a:spcAft>
                <a:spcPts val="0"/>
              </a:spcAft>
              <a:buClr>
                <a:srgbClr val="F20000"/>
              </a:buClr>
              <a:buFont typeface="Wingdings" pitchFamily="2" charset="2"/>
              <a:buChar char="Ø"/>
              <a:defRPr/>
            </a:pPr>
            <a:r>
              <a:rPr lang="en-US" sz="9600" dirty="0" smtClean="0"/>
              <a:t>Well-defined proposals of what services they will perform including any milestones goals</a:t>
            </a:r>
          </a:p>
          <a:p>
            <a:pPr marL="640080" lvl="1" indent="-246888" eaLnBrk="1" fontAlgn="auto" hangingPunct="1">
              <a:spcAft>
                <a:spcPts val="0"/>
              </a:spcAft>
              <a:buClr>
                <a:srgbClr val="F20000"/>
              </a:buClr>
              <a:buFont typeface="Wingdings" pitchFamily="2" charset="2"/>
              <a:buChar char="Ø"/>
              <a:defRPr/>
            </a:pPr>
            <a:r>
              <a:rPr lang="en-US" sz="9600" dirty="0" smtClean="0"/>
              <a:t>Well-defined compensation schedule i.e. hourly rates</a:t>
            </a:r>
          </a:p>
          <a:p>
            <a:pPr marL="640080" lvl="1" indent="-246888" eaLnBrk="1" fontAlgn="auto" hangingPunct="1">
              <a:spcAft>
                <a:spcPts val="0"/>
              </a:spcAft>
              <a:buClr>
                <a:srgbClr val="F20000"/>
              </a:buClr>
              <a:buFont typeface="Wingdings" pitchFamily="2" charset="2"/>
              <a:buChar char="Ø"/>
              <a:defRPr/>
            </a:pPr>
            <a:r>
              <a:rPr lang="en-US" sz="9600" dirty="0" smtClean="0"/>
              <a:t>Insurance certificate</a:t>
            </a:r>
          </a:p>
          <a:p>
            <a:pPr marL="640080" lvl="1" indent="-246888">
              <a:buClr>
                <a:srgbClr val="C00000"/>
              </a:buClr>
              <a:buFont typeface="Wingdings" pitchFamily="2" charset="2"/>
              <a:buChar char="Ø"/>
              <a:defRPr/>
            </a:pPr>
            <a:endParaRPr lang="en-US" sz="4400" dirty="0" smtClean="0"/>
          </a:p>
          <a:p>
            <a:pPr marL="274320" indent="-274320" eaLnBrk="1" fontAlgn="auto" hangingPunct="1">
              <a:spcAft>
                <a:spcPts val="0"/>
              </a:spcAft>
              <a:buClr>
                <a:srgbClr val="C00000"/>
              </a:buClr>
              <a:buFont typeface="Wingdings" pitchFamily="2" charset="2"/>
              <a:buChar char="Ø"/>
              <a:defRPr/>
            </a:pPr>
            <a:r>
              <a:rPr lang="en-US" sz="9600" dirty="0" smtClean="0"/>
              <a:t>Vendors are encouraged to use the University standard contract to expedite the contract award</a:t>
            </a:r>
          </a:p>
          <a:p>
            <a:pPr marL="274320" indent="-274320" eaLnBrk="1" fontAlgn="auto" hangingPunct="1">
              <a:spcAft>
                <a:spcPts val="0"/>
              </a:spcAft>
              <a:buClr>
                <a:schemeClr val="accent3"/>
              </a:buClr>
              <a:buFont typeface="Wingdings 2"/>
              <a:buChar char=""/>
              <a:defRPr/>
            </a:pPr>
            <a:endParaRPr lang="en-US" dirty="0" smtClean="0"/>
          </a:p>
          <a:p>
            <a:pPr marL="640080" lvl="1" indent="-246888" eaLnBrk="1" fontAlgn="auto" hangingPunct="1">
              <a:spcAft>
                <a:spcPts val="0"/>
              </a:spcAft>
              <a:buFont typeface="Wingdings 2"/>
              <a:buChar char=""/>
              <a:defRPr/>
            </a:pPr>
            <a:endParaRPr lang="en-US" dirty="0" smtClean="0"/>
          </a:p>
          <a:p>
            <a:pPr marL="640080" lvl="1" indent="-246888" eaLnBrk="1" fontAlgn="auto" hangingPunct="1">
              <a:spcAft>
                <a:spcPts val="0"/>
              </a:spcAft>
              <a:buFont typeface="Wingdings 2"/>
              <a:buNone/>
              <a:defRPr/>
            </a:pPr>
            <a:r>
              <a:rPr lang="en-US" dirty="0" smtClean="0"/>
              <a:t/>
            </a:r>
            <a:br>
              <a:rPr lang="en-US" dirty="0" smtClean="0"/>
            </a:br>
            <a:r>
              <a:rPr lang="en-US" dirty="0" smtClean="0"/>
              <a:t> </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Professional Services between</a:t>
            </a:r>
            <a:br>
              <a:rPr lang="en-US" dirty="0" smtClean="0"/>
            </a:br>
            <a:r>
              <a:rPr lang="en-US" dirty="0" smtClean="0"/>
              <a:t> $5k and $20k</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1289</TotalTime>
  <Words>1564</Words>
  <Application>Microsoft Office PowerPoint</Application>
  <PresentationFormat>On-screen Show (4:3)</PresentationFormat>
  <Paragraphs>242</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DOING BUSINESS WITH THE UNIVERSITY OF ILLINOIS</vt:lpstr>
      <vt:lpstr>AGENDA</vt:lpstr>
      <vt:lpstr>Who We Are - UIC</vt:lpstr>
      <vt:lpstr>Who We Are – U of I</vt:lpstr>
      <vt:lpstr>Role of the Purchasing Department</vt:lpstr>
      <vt:lpstr>What We Buy</vt:lpstr>
      <vt:lpstr>How We Buy</vt:lpstr>
      <vt:lpstr>Small Purchase Bid Limits</vt:lpstr>
      <vt:lpstr>Professional Services between  $5k and $20k</vt:lpstr>
      <vt:lpstr>Types of Competitive Procurements</vt:lpstr>
      <vt:lpstr>Competitive Bids</vt:lpstr>
      <vt:lpstr>Request for Information</vt:lpstr>
      <vt:lpstr>Request for Proposals</vt:lpstr>
      <vt:lpstr>RFP Evaluation</vt:lpstr>
      <vt:lpstr>Illinois Higher Education Procurement Bulletin</vt:lpstr>
      <vt:lpstr>    Board of Elections Certificate</vt:lpstr>
      <vt:lpstr>Illinois Department of Human Rights (IDHR) Bidder Requirements</vt:lpstr>
      <vt:lpstr>Slide 18</vt:lpstr>
      <vt:lpstr>Criteria for a MAFBE Business</vt:lpstr>
      <vt:lpstr>State of Illinois MAFBE Goals</vt:lpstr>
      <vt:lpstr>Things to Remember</vt:lpstr>
      <vt:lpstr>Campus Contacts</vt:lpstr>
      <vt:lpstr>Slide 23</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THE UNIVERSITY OF ILLINOIS</dc:title>
  <dc:creator>bknazze</dc:creator>
  <cp:lastModifiedBy>thomasj1</cp:lastModifiedBy>
  <cp:revision>106</cp:revision>
  <dcterms:created xsi:type="dcterms:W3CDTF">2008-06-08T12:35:49Z</dcterms:created>
  <dcterms:modified xsi:type="dcterms:W3CDTF">2009-07-16T20:41:28Z</dcterms:modified>
</cp:coreProperties>
</file>