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0.xml" ContentType="application/vnd.openxmlformats-officedocument.presentationml.tags+xml"/>
  <Override PartName="/ppt/notesSlides/notesSlide1.xml" ContentType="application/vnd.openxmlformats-officedocument.presentationml.notesSlide+xml"/>
  <Override PartName="/ppt/tags/tag11.xml" ContentType="application/vnd.openxmlformats-officedocument.presentationml.tags+xml"/>
  <Override PartName="/ppt/notesSlides/notesSlide2.xml" ContentType="application/vnd.openxmlformats-officedocument.presentationml.notesSlide+xml"/>
  <Override PartName="/ppt/tags/tag12.xml" ContentType="application/vnd.openxmlformats-officedocument.presentationml.tags+xml"/>
  <Override PartName="/ppt/notesSlides/notesSlide3.xml" ContentType="application/vnd.openxmlformats-officedocument.presentationml.notesSlide+xml"/>
  <Override PartName="/ppt/tags/tag13.xml" ContentType="application/vnd.openxmlformats-officedocument.presentationml.tags+xml"/>
  <Override PartName="/ppt/notesSlides/notesSlide4.xml" ContentType="application/vnd.openxmlformats-officedocument.presentationml.notesSlide+xml"/>
  <Override PartName="/ppt/tags/tag14.xml" ContentType="application/vnd.openxmlformats-officedocument.presentationml.tags+xml"/>
  <Override PartName="/ppt/notesSlides/notesSlide5.xml" ContentType="application/vnd.openxmlformats-officedocument.presentationml.notesSlide+xml"/>
  <Override PartName="/ppt/tags/tag15.xml" ContentType="application/vnd.openxmlformats-officedocument.presentationml.tags+xml"/>
  <Override PartName="/ppt/notesSlides/notesSlide6.xml" ContentType="application/vnd.openxmlformats-officedocument.presentationml.notesSlide+xml"/>
  <Override PartName="/ppt/tags/tag16.xml" ContentType="application/vnd.openxmlformats-officedocument.presentationml.tags+xml"/>
  <Override PartName="/ppt/notesSlides/notesSlide7.xml" ContentType="application/vnd.openxmlformats-officedocument.presentationml.notesSlide+xml"/>
  <Override PartName="/ppt/tags/tag17.xml" ContentType="application/vnd.openxmlformats-officedocument.presentationml.tags+xml"/>
  <Override PartName="/ppt/notesSlides/notesSlide8.xml" ContentType="application/vnd.openxmlformats-officedocument.presentationml.notesSlide+xml"/>
  <Override PartName="/ppt/tags/tag18.xml" ContentType="application/vnd.openxmlformats-officedocument.presentationml.tags+xml"/>
  <Override PartName="/ppt/notesSlides/notesSlide9.xml" ContentType="application/vnd.openxmlformats-officedocument.presentationml.notesSlide+xml"/>
  <Override PartName="/ppt/tags/tag19.xml" ContentType="application/vnd.openxmlformats-officedocument.presentationml.tags+xml"/>
  <Override PartName="/ppt/notesSlides/notesSlide10.xml" ContentType="application/vnd.openxmlformats-officedocument.presentationml.notesSlide+xml"/>
  <Override PartName="/ppt/tags/tag20.xml" ContentType="application/vnd.openxmlformats-officedocument.presentationml.tags+xml"/>
  <Override PartName="/ppt/notesSlides/notesSlide11.xml" ContentType="application/vnd.openxmlformats-officedocument.presentationml.notesSlide+xml"/>
  <Override PartName="/ppt/tags/tag21.xml" ContentType="application/vnd.openxmlformats-officedocument.presentationml.tags+xml"/>
  <Override PartName="/ppt/notesSlides/notesSlide12.xml" ContentType="application/vnd.openxmlformats-officedocument.presentationml.notesSlide+xml"/>
  <Override PartName="/ppt/tags/tag22.xml" ContentType="application/vnd.openxmlformats-officedocument.presentationml.tags+xml"/>
  <Override PartName="/ppt/notesSlides/notesSlide13.xml" ContentType="application/vnd.openxmlformats-officedocument.presentationml.notesSlide+xml"/>
  <Override PartName="/ppt/tags/tag23.xml" ContentType="application/vnd.openxmlformats-officedocument.presentationml.tags+xml"/>
  <Override PartName="/ppt/notesSlides/notesSlide14.xml" ContentType="application/vnd.openxmlformats-officedocument.presentationml.notesSlide+xml"/>
  <Override PartName="/ppt/tags/tag24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25.xml" ContentType="application/vnd.openxmlformats-officedocument.presentationml.tags+xml"/>
  <Override PartName="/ppt/notesSlides/notesSlide17.xml" ContentType="application/vnd.openxmlformats-officedocument.presentationml.notesSlide+xml"/>
  <Override PartName="/ppt/tags/tag26.xml" ContentType="application/vnd.openxmlformats-officedocument.presentationml.tags+xml"/>
  <Override PartName="/ppt/notesSlides/notesSlide18.xml" ContentType="application/vnd.openxmlformats-officedocument.presentationml.notesSlide+xml"/>
  <Override PartName="/ppt/media/image7.jpg" ContentType="image/png"/>
  <Override PartName="/ppt/tags/tag27.xml" ContentType="application/vnd.openxmlformats-officedocument.presentationml.tags+xml"/>
  <Override PartName="/ppt/notesSlides/notesSlide19.xml" ContentType="application/vnd.openxmlformats-officedocument.presentationml.notesSlide+xml"/>
  <Override PartName="/ppt/tags/tag28.xml" ContentType="application/vnd.openxmlformats-officedocument.presentationml.tags+xml"/>
  <Override PartName="/ppt/notesSlides/notesSlide20.xml" ContentType="application/vnd.openxmlformats-officedocument.presentationml.notesSlide+xml"/>
  <Override PartName="/ppt/tags/tag29.xml" ContentType="application/vnd.openxmlformats-officedocument.presentationml.tags+xml"/>
  <Override PartName="/ppt/notesSlides/notesSlide21.xml" ContentType="application/vnd.openxmlformats-officedocument.presentationml.notesSlide+xml"/>
  <Override PartName="/ppt/tags/tag30.xml" ContentType="application/vnd.openxmlformats-officedocument.presentationml.tags+xml"/>
  <Override PartName="/ppt/notesSlides/notesSlide22.xml" ContentType="application/vnd.openxmlformats-officedocument.presentationml.notesSlide+xml"/>
  <Override PartName="/ppt/tags/tag31.xml" ContentType="application/vnd.openxmlformats-officedocument.presentationml.tags+xml"/>
  <Override PartName="/ppt/notesSlides/notesSlide23.xml" ContentType="application/vnd.openxmlformats-officedocument.presentationml.notesSlide+xml"/>
  <Override PartName="/ppt/tags/tag32.xml" ContentType="application/vnd.openxmlformats-officedocument.presentationml.tags+xml"/>
  <Override PartName="/ppt/notesSlides/notesSlide24.xml" ContentType="application/vnd.openxmlformats-officedocument.presentationml.notesSlide+xml"/>
  <Override PartName="/ppt/tags/tag33.xml" ContentType="application/vnd.openxmlformats-officedocument.presentationml.tags+xml"/>
  <Override PartName="/ppt/notesSlides/notesSlide25.xml" ContentType="application/vnd.openxmlformats-officedocument.presentationml.notesSlide+xml"/>
  <Override PartName="/ppt/tags/tag34.xml" ContentType="application/vnd.openxmlformats-officedocument.presentationml.tags+xml"/>
  <Override PartName="/ppt/notesSlides/notesSlide26.xml" ContentType="application/vnd.openxmlformats-officedocument.presentationml.notesSlide+xml"/>
  <Override PartName="/ppt/tags/tag35.xml" ContentType="application/vnd.openxmlformats-officedocument.presentationml.tags+xml"/>
  <Override PartName="/ppt/notesSlides/notesSlide27.xml" ContentType="application/vnd.openxmlformats-officedocument.presentationml.notesSlide+xml"/>
  <Override PartName="/ppt/tags/tag36.xml" ContentType="application/vnd.openxmlformats-officedocument.presentationml.tags+xml"/>
  <Override PartName="/ppt/notesSlides/notesSlide28.xml" ContentType="application/vnd.openxmlformats-officedocument.presentationml.notesSlide+xml"/>
  <Override PartName="/ppt/tags/tag37.xml" ContentType="application/vnd.openxmlformats-officedocument.presentationml.tags+xml"/>
  <Override PartName="/ppt/notesSlides/notesSlide29.xml" ContentType="application/vnd.openxmlformats-officedocument.presentationml.notesSlide+xml"/>
  <Override PartName="/ppt/tags/tag38.xml" ContentType="application/vnd.openxmlformats-officedocument.presentationml.tags+xml"/>
  <Override PartName="/ppt/notesSlides/notesSlide30.xml" ContentType="application/vnd.openxmlformats-officedocument.presentationml.notesSlide+xml"/>
  <Override PartName="/ppt/tags/tag39.xml" ContentType="application/vnd.openxmlformats-officedocument.presentationml.tags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9" r:id="rId1"/>
    <p:sldMasterId id="2147483667" r:id="rId2"/>
  </p:sldMasterIdLst>
  <p:notesMasterIdLst>
    <p:notesMasterId r:id="rId34"/>
  </p:notesMasterIdLst>
  <p:handoutMasterIdLst>
    <p:handoutMasterId r:id="rId35"/>
  </p:handoutMasterIdLst>
  <p:sldIdLst>
    <p:sldId id="272" r:id="rId3"/>
    <p:sldId id="502" r:id="rId4"/>
    <p:sldId id="501" r:id="rId5"/>
    <p:sldId id="503" r:id="rId6"/>
    <p:sldId id="282" r:id="rId7"/>
    <p:sldId id="283" r:id="rId8"/>
    <p:sldId id="484" r:id="rId9"/>
    <p:sldId id="504" r:id="rId10"/>
    <p:sldId id="508" r:id="rId11"/>
    <p:sldId id="509" r:id="rId12"/>
    <p:sldId id="510" r:id="rId13"/>
    <p:sldId id="511" r:id="rId14"/>
    <p:sldId id="512" r:id="rId15"/>
    <p:sldId id="513" r:id="rId16"/>
    <p:sldId id="514" r:id="rId17"/>
    <p:sldId id="538" r:id="rId18"/>
    <p:sldId id="516" r:id="rId19"/>
    <p:sldId id="517" r:id="rId20"/>
    <p:sldId id="518" r:id="rId21"/>
    <p:sldId id="519" r:id="rId22"/>
    <p:sldId id="520" r:id="rId23"/>
    <p:sldId id="521" r:id="rId24"/>
    <p:sldId id="522" r:id="rId25"/>
    <p:sldId id="523" r:id="rId26"/>
    <p:sldId id="524" r:id="rId27"/>
    <p:sldId id="529" r:id="rId28"/>
    <p:sldId id="534" r:id="rId29"/>
    <p:sldId id="532" r:id="rId30"/>
    <p:sldId id="535" r:id="rId31"/>
    <p:sldId id="537" r:id="rId32"/>
    <p:sldId id="533" r:id="rId33"/>
  </p:sldIdLst>
  <p:sldSz cx="12192000" cy="6858000"/>
  <p:notesSz cx="6858000" cy="9144000"/>
  <p:custDataLst>
    <p:tags r:id="rId3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2356"/>
    <a:srgbClr val="003366"/>
    <a:srgbClr val="FFFFFF"/>
    <a:srgbClr val="5B9BD5"/>
    <a:srgbClr val="B3B3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481" autoAdjust="0"/>
    <p:restoredTop sz="66024" autoAdjust="0"/>
  </p:normalViewPr>
  <p:slideViewPr>
    <p:cSldViewPr snapToGrid="0" snapToObjects="1">
      <p:cViewPr varScale="1">
        <p:scale>
          <a:sx n="70" d="100"/>
          <a:sy n="70" d="100"/>
        </p:scale>
        <p:origin x="1134" y="54"/>
      </p:cViewPr>
      <p:guideLst>
        <p:guide orient="horz" pos="2136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9" d="100"/>
          <a:sy n="59" d="100"/>
        </p:scale>
        <p:origin x="2286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fld id="{37C70D21-374E-4AD8-9C16-220FA650B488}" type="datetimeFigureOut">
              <a:rPr lang="en-US" smtClean="0"/>
              <a:t>4/11/2019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fld id="{3D83C473-C563-409E-A94F-C0538F581C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4958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fld id="{04A4EF6C-BF06-4732-A52C-D770B6403220}" type="datetimeFigureOut">
              <a:rPr lang="en-US" smtClean="0"/>
              <a:t>4/11/2019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5" tIns="45718" rIns="91435" bIns="4571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35" tIns="45718" rIns="91435" bIns="4571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fld id="{26FA5545-B40E-47B4-941F-C654FFF053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197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b="1" dirty="0">
              <a:solidFill>
                <a:srgbClr val="7030A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A5545-B40E-47B4-941F-C654FFF0533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8170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A5545-B40E-47B4-941F-C654FFF0533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7707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A5545-B40E-47B4-941F-C654FFF0533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3368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A5545-B40E-47B4-941F-C654FFF0533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3947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A5545-B40E-47B4-941F-C654FFF0533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4442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A5545-B40E-47B4-941F-C654FFF0533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3936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200" dirty="0">
              <a:solidFill>
                <a:srgbClr val="003366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A5545-B40E-47B4-941F-C654FFF0533C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0208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A5545-B40E-47B4-941F-C654FFF0533C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7659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200" dirty="0">
              <a:solidFill>
                <a:srgbClr val="003366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A5545-B40E-47B4-941F-C654FFF0533C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8538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A5545-B40E-47B4-941F-C654FFF0533C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714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200" dirty="0">
              <a:solidFill>
                <a:srgbClr val="003366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A5545-B40E-47B4-941F-C654FFF0533C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19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A5545-B40E-47B4-941F-C654FFF0533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2331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A5545-B40E-47B4-941F-C654FFF0533C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5756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A5545-B40E-47B4-941F-C654FFF0533C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530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A5545-B40E-47B4-941F-C654FFF0533C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5862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A5545-B40E-47B4-941F-C654FFF0533C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2983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A5545-B40E-47B4-941F-C654FFF0533C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470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A5545-B40E-47B4-941F-C654FFF0533C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5242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200" dirty="0">
              <a:solidFill>
                <a:srgbClr val="003366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A5545-B40E-47B4-941F-C654FFF0533C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28963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200" dirty="0">
              <a:solidFill>
                <a:srgbClr val="003366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A5545-B40E-47B4-941F-C654FFF0533C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1637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200" dirty="0">
              <a:solidFill>
                <a:srgbClr val="003366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A5545-B40E-47B4-941F-C654FFF0533C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19351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200" dirty="0">
              <a:solidFill>
                <a:srgbClr val="003366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A5545-B40E-47B4-941F-C654FFF0533C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4984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A5545-B40E-47B4-941F-C654FFF0533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62444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200" dirty="0">
              <a:solidFill>
                <a:srgbClr val="003366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A5545-B40E-47B4-941F-C654FFF0533C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3673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200" dirty="0">
              <a:solidFill>
                <a:srgbClr val="003366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A5545-B40E-47B4-941F-C654FFF0533C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9744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A5545-B40E-47B4-941F-C654FFF0533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2726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A5545-B40E-47B4-941F-C654FFF0533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2837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A5545-B40E-47B4-941F-C654FFF0533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392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A5545-B40E-47B4-941F-C654FFF0533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1240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A5545-B40E-47B4-941F-C654FFF0533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7049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A5545-B40E-47B4-941F-C654FFF0533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697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130426"/>
            <a:ext cx="10849816" cy="814655"/>
          </a:xfrm>
        </p:spPr>
        <p:txBody>
          <a:bodyPr anchor="b" anchorCtr="0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313216"/>
            <a:ext cx="10849816" cy="2142632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39658" y="6420923"/>
            <a:ext cx="1774879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FFA1F9-DBEE-4B38-A5D7-8DE5301E030F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4/11/2019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14536" y="6420923"/>
            <a:ext cx="109728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AA566C-FC9B-5F4D-8DA6-AFE6DEF3B9BF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1999" y="6420923"/>
            <a:ext cx="7977657" cy="365125"/>
          </a:xfrm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Helvetica"/>
              </a:rPr>
              <a:t>OFFICE OF BUSINESS AND FINANCIAL SERVICES –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Helvetica"/>
              </a:rPr>
              <a:t>CERTIFICATION PROGRAM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761999" y="1856630"/>
            <a:ext cx="891426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1235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BUSINESS ADMINISTRATORS CERTIFICATION PROGRAM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3333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9" y="1156434"/>
            <a:ext cx="10849813" cy="576113"/>
          </a:xfrm>
        </p:spPr>
        <p:txBody>
          <a:bodyPr>
            <a:normAutofit/>
          </a:bodyPr>
          <a:lstStyle>
            <a:lvl1pPr>
              <a:defRPr sz="360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1999" y="1876926"/>
            <a:ext cx="10849813" cy="4249237"/>
          </a:xfrm>
        </p:spPr>
        <p:txBody>
          <a:bodyPr>
            <a:noAutofit/>
          </a:bodyPr>
          <a:lstStyle>
            <a:lvl1pPr>
              <a:spcAft>
                <a:spcPts val="600"/>
              </a:spcAft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Aft>
                <a:spcPts val="600"/>
              </a:spcAft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Aft>
                <a:spcPts val="600"/>
              </a:spcAft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Aft>
                <a:spcPts val="600"/>
              </a:spcAft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Aft>
                <a:spcPts val="600"/>
              </a:spcAft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DE0D67-E9A3-4106-BA90-B2528A8B9B8F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4/11/2019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1999" y="6420923"/>
            <a:ext cx="7953731" cy="365125"/>
          </a:xfrm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Helvetica"/>
              </a:rPr>
              <a:t>OFFICE OF BUSINESS AND FINANCIAL SERVICES –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Helvetica"/>
              </a:rPr>
              <a:t>CERTIFICATION PROGRAM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AA566C-FC9B-5F4D-8DA6-AFE6DEF3B9BF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4588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Inside with Kic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985840"/>
            <a:ext cx="10849813" cy="182880"/>
          </a:xfrm>
        </p:spPr>
        <p:txBody>
          <a:bodyPr/>
          <a:lstStyle>
            <a:lvl1pPr>
              <a:defRPr sz="1600" b="1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27E056-AEF4-4DC6-909A-BF46A230AA48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4/11/2019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AA566C-FC9B-5F4D-8DA6-AFE6DEF3B9BF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761999" y="6420923"/>
            <a:ext cx="7953731" cy="365125"/>
          </a:xfrm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Helvetica"/>
              </a:rPr>
              <a:t>OFFICE OF BUSINESS AND FINANCIAL SERVICES –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Helvetica"/>
              </a:rPr>
              <a:t>CERTIFICATION PROGRAM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762000" y="1417320"/>
            <a:ext cx="10849812" cy="548640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3600" smtClean="0"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en-US" smtClean="0">
                <a:latin typeface="Arial Black" panose="020B0A040201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lang="en-US" smtClean="0">
                <a:latin typeface="Arial Black" panose="020B0A040201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lang="en-US" smtClean="0">
                <a:latin typeface="Arial Black" panose="020B0A040201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lang="en-US">
                <a:latin typeface="Arial Black" panose="020B0A040201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62000" y="2214560"/>
            <a:ext cx="10849812" cy="3901232"/>
          </a:xfrm>
        </p:spPr>
        <p:txBody>
          <a:bodyPr vert="horz" lIns="0" tIns="0" rIns="0" bIns="0" rtlCol="0">
            <a:noAutofit/>
          </a:bodyPr>
          <a:lstStyle>
            <a:lvl1pPr>
              <a:defRPr lang="en-US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smtClean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lang="en-US" smtClean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lang="en-US" smtClean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lang="en-US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7795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538847"/>
            <a:ext cx="10849812" cy="1252229"/>
          </a:xfrm>
        </p:spPr>
        <p:txBody>
          <a:bodyPr anchor="t"/>
          <a:lstStyle>
            <a:lvl1pPr algn="l">
              <a:defRPr sz="3600" b="1" cap="all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928814"/>
            <a:ext cx="10849812" cy="139627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7F7F24-3956-432A-8A84-FB63B051969D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4/11/2019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1999" y="6420923"/>
            <a:ext cx="7953731" cy="365125"/>
          </a:xfrm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Helvetica"/>
              </a:rPr>
              <a:t>OFFICE OF BUSINESS AND FINANCIAL SERVICES –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Helvetica"/>
              </a:rPr>
              <a:t>CERTIFICATION PROGRAM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AA566C-FC9B-5F4D-8DA6-AFE6DEF3B9BF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1067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 No kic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626919"/>
            <a:ext cx="10849812" cy="3645725"/>
          </a:xfrm>
        </p:spPr>
        <p:txBody>
          <a:bodyPr anchor="ctr" anchorCtr="0"/>
          <a:lstStyle>
            <a:lvl1pPr algn="l">
              <a:defRPr sz="4400" b="1" cap="all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507AE7-6C60-4AAE-9765-BBA5F8C08FC9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4/11/2019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1999" y="6420923"/>
            <a:ext cx="7953731" cy="365125"/>
          </a:xfrm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Helvetica"/>
              </a:rPr>
              <a:t>OFFICE OF BUSINESS AND FINANCIAL SERVICES –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Helvetica"/>
              </a:rPr>
              <a:t>CERTIFICATION PROGRAM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AA566C-FC9B-5F4D-8DA6-AFE6DEF3B9BF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1230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114808"/>
            <a:ext cx="10849813" cy="666491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076177-7F7B-4784-B3C8-65928B014AF1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4/11/2019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AA566C-FC9B-5F4D-8DA6-AFE6DEF3B9BF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761999" y="6420923"/>
            <a:ext cx="7953731" cy="365125"/>
          </a:xfrm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Helvetica"/>
              </a:rPr>
              <a:t>OFFICE OF BUSINESS AND FINANCIAL SERVICES –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Helvetica"/>
              </a:rPr>
              <a:t>CERTIFICATION PROGRAM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9485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091057"/>
            <a:ext cx="10820401" cy="59523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365E8-2931-4C78-BD5A-49AA21D09BBC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4/11/2019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AA566C-FC9B-5F4D-8DA6-AFE6DEF3B9BF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761999" y="6420923"/>
            <a:ext cx="7953731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Helvetica"/>
              </a:rPr>
              <a:t>OFFICE OF BUSINESS AND FINANCIAL SERVICES –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Helvetica"/>
              </a:rPr>
              <a:t>CERTIFICATION PROGRAM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762000" y="2170071"/>
            <a:ext cx="5212080" cy="395576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762000" y="2721935"/>
            <a:ext cx="5212080" cy="3444949"/>
          </a:xfr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0321" y="2170071"/>
            <a:ext cx="5212080" cy="395576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4"/>
          </p:nvPr>
        </p:nvSpPr>
        <p:spPr>
          <a:xfrm>
            <a:off x="6370321" y="2721935"/>
            <a:ext cx="5212080" cy="3444949"/>
          </a:xfr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5837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2line 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9" y="1156434"/>
            <a:ext cx="10849813" cy="1100991"/>
          </a:xfrm>
        </p:spPr>
        <p:txBody>
          <a:bodyPr anchor="b" anchorCtr="0">
            <a:normAutofit/>
          </a:bodyPr>
          <a:lstStyle>
            <a:lvl1pPr>
              <a:defRPr sz="360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1999" y="2524125"/>
            <a:ext cx="10849813" cy="3602038"/>
          </a:xfrm>
        </p:spPr>
        <p:txBody>
          <a:bodyPr>
            <a:noAutofit/>
          </a:bodyPr>
          <a:lstStyle>
            <a:lvl1pPr>
              <a:spcAft>
                <a:spcPts val="600"/>
              </a:spcAft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Aft>
                <a:spcPts val="600"/>
              </a:spcAft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Aft>
                <a:spcPts val="600"/>
              </a:spcAft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Aft>
                <a:spcPts val="600"/>
              </a:spcAft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Aft>
                <a:spcPts val="600"/>
              </a:spcAft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88AE51-C530-4161-911B-AB835627240E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AA566C-FC9B-5F4D-8DA6-AFE6DEF3B9BF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420923"/>
            <a:ext cx="795373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b="1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OFFICE OF BUSINESS AND FINANCIAL SERVICES – BUSINESS ADMINISTRATORS CERTIFICATION PROGRAM</a:t>
            </a:r>
          </a:p>
        </p:txBody>
      </p:sp>
    </p:spTree>
    <p:extLst>
      <p:ext uri="{BB962C8B-B14F-4D97-AF65-F5344CB8AC3E}">
        <p14:creationId xmlns:p14="http://schemas.microsoft.com/office/powerpoint/2010/main" val="561685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1091057"/>
            <a:ext cx="10849813" cy="59523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1999" y="1888177"/>
            <a:ext cx="10849813" cy="42379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39659" y="6420923"/>
            <a:ext cx="17748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FF59F-B97A-4568-95CB-CCF590AEBDFC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4/11/2019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532" y="6420923"/>
            <a:ext cx="1097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AA566C-FC9B-5F4D-8DA6-AFE6DEF3B9BF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420923"/>
            <a:ext cx="795373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b="1" i="0">
                <a:solidFill>
                  <a:schemeClr val="bg1"/>
                </a:solidFill>
                <a:latin typeface="+mj-lt"/>
                <a:cs typeface="Helvetica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Helvetica"/>
              </a:rPr>
              <a:t>OFFICE OF BUSINESS AND FINANCIAL SERVICES –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Helvetica"/>
              </a:rPr>
              <a:t>CERTIFICATION PROGRAM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Helvetica"/>
            </a:endParaRPr>
          </a:p>
        </p:txBody>
      </p:sp>
    </p:spTree>
    <p:custDataLst>
      <p:tags r:id="rId9"/>
    </p:custDataLst>
    <p:extLst>
      <p:ext uri="{BB962C8B-B14F-4D97-AF65-F5344CB8AC3E}">
        <p14:creationId xmlns:p14="http://schemas.microsoft.com/office/powerpoint/2010/main" val="890660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4400" b="0" i="0" u="none" kern="1200">
          <a:solidFill>
            <a:srgbClr val="012356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" charset="2"/>
        <a:buChar char="§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" charset="2"/>
        <a:buChar char="§"/>
        <a:defRPr sz="2400" b="0" i="0" u="none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621">
          <p15:clr>
            <a:srgbClr val="F26B43"/>
          </p15:clr>
        </p15:guide>
        <p15:guide id="2" pos="3840">
          <p15:clr>
            <a:srgbClr val="F26B43"/>
          </p15:clr>
        </p15:guide>
        <p15:guide id="3" pos="48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1091057"/>
            <a:ext cx="10849813" cy="59523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1999" y="1888177"/>
            <a:ext cx="10849813" cy="42379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39659" y="6420923"/>
            <a:ext cx="17748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78C0AC-55DE-4AAA-B01E-19D6B0E91AE8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4/11/2019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532" y="6420923"/>
            <a:ext cx="1097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AA566C-FC9B-5F4D-8DA6-AFE6DEF3B9BF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420923"/>
            <a:ext cx="795373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b="1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OFFICE OF BUSINESS AND FINANCIAL SERVICES – BUSINESS ADMINISTRATORS CERTIFICATION PROGRAM</a:t>
            </a:r>
          </a:p>
        </p:txBody>
      </p:sp>
    </p:spTree>
    <p:extLst>
      <p:ext uri="{BB962C8B-B14F-4D97-AF65-F5344CB8AC3E}">
        <p14:creationId xmlns:p14="http://schemas.microsoft.com/office/powerpoint/2010/main" val="2306443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4400" b="0" i="0" u="none" kern="1200">
          <a:solidFill>
            <a:srgbClr val="012356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" charset="2"/>
        <a:buChar char="§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" charset="2"/>
        <a:buChar char="§"/>
        <a:defRPr sz="2400" b="0" i="0" u="none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566">
          <p15:clr>
            <a:srgbClr val="F26B43"/>
          </p15:clr>
        </p15:guide>
        <p15:guide id="2" pos="3840">
          <p15:clr>
            <a:srgbClr val="F26B43"/>
          </p15:clr>
        </p15:guide>
        <p15:guide id="3" pos="480">
          <p15:clr>
            <a:srgbClr val="F26B43"/>
          </p15:clr>
        </p15:guide>
        <p15:guide id="4" orient="horz" pos="180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4" Type="http://schemas.openxmlformats.org/officeDocument/2006/relationships/image" Target="../media/image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4" Type="http://schemas.openxmlformats.org/officeDocument/2006/relationships/image" Target="../media/image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4" Type="http://schemas.openxmlformats.org/officeDocument/2006/relationships/image" Target="../media/image9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5" Type="http://schemas.openxmlformats.org/officeDocument/2006/relationships/image" Target="../media/image10.png"/><Relationship Id="rId4" Type="http://schemas.openxmlformats.org/officeDocument/2006/relationships/hyperlink" Target="https://solutions.sciquest.com/apps/Router/ShoppingDashboardUserDetails?tmstmp=1553846904587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5" Type="http://schemas.openxmlformats.org/officeDocument/2006/relationships/image" Target="../media/image11.png"/><Relationship Id="rId4" Type="http://schemas.openxmlformats.org/officeDocument/2006/relationships/hyperlink" Target="http://www.iphec.org/vendors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Relationship Id="rId4" Type="http://schemas.openxmlformats.org/officeDocument/2006/relationships/hyperlink" Target="https://www.obfs.uillinois.edu/forms/payments-vendors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62000" y="3221013"/>
            <a:ext cx="10849812" cy="657300"/>
          </a:xfrm>
        </p:spPr>
        <p:txBody>
          <a:bodyPr>
            <a:noAutofit/>
          </a:bodyPr>
          <a:lstStyle/>
          <a:p>
            <a:r>
              <a:rPr lang="en-US" sz="4300" cap="none" dirty="0"/>
              <a:t>EVENT VENDORS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FC3B9-F527-4CA4-9CE0-491A6D162416}" type="datetime1">
              <a:rPr lang="en-US" smtClean="0"/>
              <a:t>4/11/2019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62000" y="2804165"/>
            <a:ext cx="891426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/>
            <a:r>
              <a:rPr lang="en-US" b="1" dirty="0">
                <a:solidFill>
                  <a:srgbClr val="012356"/>
                </a:solidFill>
              </a:rPr>
              <a:t>Business Leadership Symposium 2019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341958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9" y="1073829"/>
            <a:ext cx="11002371" cy="57611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What is a Catered Event and Non-Catered Event?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7A3FA-A265-4370-91E3-85DFA28EFADB}" type="datetime1">
              <a:rPr lang="en-US" smtClean="0"/>
              <a:t>4/11/2019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A566C-FC9B-5F4D-8DA6-AFE6DEF3B9BF}" type="slidenum">
              <a:rPr lang="en-US" smtClean="0"/>
              <a:t>10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dirty="0"/>
              <a:t>A catered event consists of food and beverage where the vendor also typically provides setup, food service, onsite preparation, and clean up.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dirty="0"/>
              <a:t>A non-catered event consists of food/beverage delivery or drop off only. The delivery person does not provide onsite service.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38651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9" y="1073829"/>
            <a:ext cx="11002371" cy="576113"/>
          </a:xfrm>
        </p:spPr>
        <p:txBody>
          <a:bodyPr>
            <a:normAutofit/>
          </a:bodyPr>
          <a:lstStyle/>
          <a:p>
            <a:r>
              <a:rPr lang="en-US" b="1" dirty="0"/>
              <a:t>What are my options?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7A3FA-A265-4370-91E3-85DFA28EFADB}" type="datetime1">
              <a:rPr lang="en-US" smtClean="0"/>
              <a:t>4/11/2019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A566C-FC9B-5F4D-8DA6-AFE6DEF3B9BF}" type="slidenum">
              <a:rPr lang="en-US" smtClean="0"/>
              <a:t>11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1999" y="1876926"/>
            <a:ext cx="7672317" cy="4249237"/>
          </a:xfrm>
        </p:spPr>
        <p:txBody>
          <a:bodyPr/>
          <a:lstStyle/>
          <a:p>
            <a:pPr algn="just"/>
            <a:r>
              <a:rPr lang="en-US" sz="4400" dirty="0"/>
              <a:t>University Caterer</a:t>
            </a:r>
          </a:p>
          <a:p>
            <a:pPr algn="just"/>
            <a:endParaRPr lang="en-US" sz="4400" dirty="0"/>
          </a:p>
          <a:p>
            <a:pPr algn="just"/>
            <a:endParaRPr lang="en-US" sz="4400" dirty="0"/>
          </a:p>
          <a:p>
            <a:pPr algn="just"/>
            <a:r>
              <a:rPr lang="en-US" sz="4400" dirty="0"/>
              <a:t>Non-University Caterer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r="49406"/>
          <a:stretch/>
        </p:blipFill>
        <p:spPr>
          <a:xfrm>
            <a:off x="8700807" y="1264627"/>
            <a:ext cx="1722536" cy="22697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49765"/>
          <a:stretch/>
        </p:blipFill>
        <p:spPr>
          <a:xfrm>
            <a:off x="8700807" y="3838180"/>
            <a:ext cx="1722536" cy="2286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878407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9" y="1073829"/>
            <a:ext cx="11002371" cy="576113"/>
          </a:xfrm>
        </p:spPr>
        <p:txBody>
          <a:bodyPr>
            <a:normAutofit/>
          </a:bodyPr>
          <a:lstStyle/>
          <a:p>
            <a:r>
              <a:rPr lang="en-US" b="1" dirty="0"/>
              <a:t>What is a University caterer?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7A3FA-A265-4370-91E3-85DFA28EFADB}" type="datetime1">
              <a:rPr lang="en-US" smtClean="0"/>
              <a:t>4/11/2019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A566C-FC9B-5F4D-8DA6-AFE6DEF3B9BF}" type="slidenum">
              <a:rPr lang="en-US" smtClean="0"/>
              <a:t>12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9558" y="1876926"/>
            <a:ext cx="11464119" cy="4249237"/>
          </a:xfrm>
        </p:spPr>
        <p:txBody>
          <a:bodyPr/>
          <a:lstStyle/>
          <a:p>
            <a:pPr marL="0" indent="0" algn="just">
              <a:buNone/>
            </a:pPr>
            <a:r>
              <a:rPr lang="en-US" sz="2400" dirty="0"/>
              <a:t>University Catering is operated by the University and is the preferred caterer for Urbana Campus events. They offer food, beverages, floral arrangements, equipment, and much more.</a:t>
            </a:r>
          </a:p>
          <a:p>
            <a:pPr marL="0" indent="0" algn="just">
              <a:buNone/>
            </a:pPr>
            <a:r>
              <a:rPr lang="en-US" sz="2400" b="1" dirty="0"/>
              <a:t>Benefits of using University Catering include:</a:t>
            </a:r>
            <a:endParaRPr lang="en-US" sz="2400" dirty="0"/>
          </a:p>
          <a:p>
            <a:pPr algn="just"/>
            <a:r>
              <a:rPr lang="en-US" sz="2000" dirty="0"/>
              <a:t>An approved purchase order is not required.</a:t>
            </a:r>
          </a:p>
          <a:p>
            <a:pPr algn="just"/>
            <a:r>
              <a:rPr lang="en-US" sz="2000" dirty="0"/>
              <a:t>They provide service to locations including the I Hotel, Illini Union, Alice Campbell Alumni Center, and most locations in Champaign County.</a:t>
            </a:r>
          </a:p>
          <a:p>
            <a:pPr algn="just"/>
            <a:r>
              <a:rPr lang="en-US" sz="2000" dirty="0"/>
              <a:t>The department’s C-FOP is charged directly by University Catering.</a:t>
            </a:r>
          </a:p>
          <a:p>
            <a:pPr algn="just"/>
            <a:r>
              <a:rPr lang="en-US" sz="2000" dirty="0"/>
              <a:t>The department does not need to collect a certificate of liability insurance from the vendor nor verify that the vendor is on the Insured Caterer’s list.</a:t>
            </a:r>
          </a:p>
          <a:p>
            <a:pPr algn="just"/>
            <a:r>
              <a:rPr lang="en-US" sz="2000" dirty="0"/>
              <a:t>Arrangements can be made by calling or e-mailing the location coordinator or Housing.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77745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9" y="1073829"/>
            <a:ext cx="11002371" cy="576113"/>
          </a:xfrm>
        </p:spPr>
        <p:txBody>
          <a:bodyPr>
            <a:normAutofit/>
          </a:bodyPr>
          <a:lstStyle/>
          <a:p>
            <a:r>
              <a:rPr lang="en-US" b="1" dirty="0"/>
              <a:t>What is a non-University Caterer?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7A3FA-A265-4370-91E3-85DFA28EFADB}" type="datetime1">
              <a:rPr lang="en-US" smtClean="0"/>
              <a:t>4/11/2019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A566C-FC9B-5F4D-8DA6-AFE6DEF3B9BF}" type="slidenum">
              <a:rPr lang="en-US" smtClean="0"/>
              <a:t>13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9558" y="1876926"/>
            <a:ext cx="11464119" cy="4249237"/>
          </a:xfrm>
        </p:spPr>
        <p:txBody>
          <a:bodyPr/>
          <a:lstStyle/>
          <a:p>
            <a:pPr marL="0" indent="0" algn="just">
              <a:buNone/>
            </a:pPr>
            <a:r>
              <a:rPr lang="en-US" sz="2400" dirty="0"/>
              <a:t>A non-University caterer is a non-University entity (outside vendor) that serves food and beverages and does not have a contract with the University.</a:t>
            </a:r>
          </a:p>
          <a:p>
            <a:pPr marL="0" indent="0" algn="just">
              <a:buNone/>
            </a:pPr>
            <a:r>
              <a:rPr lang="en-US" sz="2400" b="1" dirty="0"/>
              <a:t>Requirements for using a non-University caterer include:</a:t>
            </a:r>
            <a:endParaRPr lang="en-US" sz="2400" dirty="0"/>
          </a:p>
          <a:p>
            <a:pPr algn="just"/>
            <a:r>
              <a:rPr lang="en-US" sz="2400" dirty="0"/>
              <a:t>Obtaining quotes</a:t>
            </a:r>
          </a:p>
          <a:p>
            <a:pPr algn="just"/>
            <a:r>
              <a:rPr lang="en-US" sz="2400" dirty="0"/>
              <a:t>Submitting a requisition to Purchasing</a:t>
            </a:r>
          </a:p>
          <a:p>
            <a:pPr algn="just"/>
            <a:r>
              <a:rPr lang="en-US" sz="2400" dirty="0"/>
              <a:t>Submitting all documentation to Purchasing</a:t>
            </a:r>
          </a:p>
          <a:p>
            <a:pPr algn="just"/>
            <a:r>
              <a:rPr lang="en-US" sz="2400" dirty="0"/>
              <a:t>Ensuring University policy is followed per set bid limit, food per person limit, alcohol per person limit, and Coca-Cola sponsorship agreement.</a:t>
            </a:r>
          </a:p>
          <a:p>
            <a:pPr algn="just"/>
            <a:r>
              <a:rPr lang="en-US" sz="2400" dirty="0"/>
              <a:t>Securing a valid certificate of insurance.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0998" y="5055249"/>
            <a:ext cx="1141476" cy="115681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375566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9" y="1073829"/>
            <a:ext cx="11002371" cy="576113"/>
          </a:xfrm>
        </p:spPr>
        <p:txBody>
          <a:bodyPr>
            <a:normAutofit/>
          </a:bodyPr>
          <a:lstStyle/>
          <a:p>
            <a:r>
              <a:rPr lang="en-US" b="1" dirty="0"/>
              <a:t>Instructions for non-University Caterers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7A3FA-A265-4370-91E3-85DFA28EFADB}" type="datetime1">
              <a:rPr lang="en-US" smtClean="0"/>
              <a:t>4/11/2019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A566C-FC9B-5F4D-8DA6-AFE6DEF3B9BF}" type="slidenum">
              <a:rPr lang="en-US" smtClean="0"/>
              <a:t>14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9558" y="1876926"/>
            <a:ext cx="11464119" cy="424923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Obtain a quote or quotes from a catering vendor/s. </a:t>
            </a:r>
          </a:p>
          <a:p>
            <a:pPr marL="0" indent="0">
              <a:buNone/>
            </a:pPr>
            <a:r>
              <a:rPr lang="en-US" sz="2000" dirty="0"/>
              <a:t>		-	Must include per person cost per meal</a:t>
            </a:r>
          </a:p>
          <a:p>
            <a:pPr marL="0" indent="0">
              <a:buNone/>
            </a:pPr>
            <a:r>
              <a:rPr lang="en-US" sz="2000" dirty="0"/>
              <a:t>		- 	Must include per person cost per alcoholic beverage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Submit a requisition to Purchasing. </a:t>
            </a:r>
          </a:p>
          <a:p>
            <a:pPr marL="0" indent="0">
              <a:buNone/>
            </a:pPr>
            <a:r>
              <a:rPr lang="en-US" sz="2000" dirty="0"/>
              <a:t>		-	Attendee category and estimated attendance</a:t>
            </a:r>
          </a:p>
          <a:p>
            <a:pPr marL="0" indent="0">
              <a:buNone/>
            </a:pPr>
            <a:r>
              <a:rPr lang="en-US" sz="2000" dirty="0"/>
              <a:t>		-	Deposit line item</a:t>
            </a:r>
          </a:p>
          <a:p>
            <a:pPr marL="0" indent="0">
              <a:buNone/>
            </a:pPr>
            <a:r>
              <a:rPr lang="en-US" sz="2000" dirty="0"/>
              <a:t>		-	Correct fund types </a:t>
            </a:r>
          </a:p>
          <a:p>
            <a:pPr marL="0" indent="0">
              <a:buNone/>
            </a:pPr>
            <a:r>
              <a:rPr lang="en-US" sz="2000" dirty="0"/>
              <a:t>		-	University contact person name and phone number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Submit the quote and any other documentation</a:t>
            </a:r>
          </a:p>
          <a:p>
            <a:pPr marL="0" indent="0">
              <a:buNone/>
            </a:pPr>
            <a:r>
              <a:rPr lang="en-US" sz="2000" dirty="0"/>
              <a:t>		-	Approval letter for exceeding any amount limits</a:t>
            </a:r>
          </a:p>
          <a:p>
            <a:pPr marL="0" indent="0">
              <a:buNone/>
            </a:pPr>
            <a:r>
              <a:rPr lang="en-US" sz="2000" dirty="0"/>
              <a:t>		-	Special Payment Form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75073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9" y="1073829"/>
            <a:ext cx="11002371" cy="576113"/>
          </a:xfrm>
        </p:spPr>
        <p:txBody>
          <a:bodyPr>
            <a:normAutofit/>
          </a:bodyPr>
          <a:lstStyle/>
          <a:p>
            <a:r>
              <a:rPr lang="en-US" b="1" dirty="0"/>
              <a:t>Instructions for non-University Caterers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7A3FA-A265-4370-91E3-85DFA28EFADB}" type="datetime1">
              <a:rPr lang="en-US" smtClean="0"/>
              <a:t>4/11/2019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A566C-FC9B-5F4D-8DA6-AFE6DEF3B9BF}" type="slidenum">
              <a:rPr lang="en-US" smtClean="0"/>
              <a:t>15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9558" y="1876926"/>
            <a:ext cx="11464119" cy="4249237"/>
          </a:xfrm>
        </p:spPr>
        <p:txBody>
          <a:bodyPr/>
          <a:lstStyle/>
          <a:p>
            <a:pPr algn="just"/>
            <a:r>
              <a:rPr lang="en-US" dirty="0"/>
              <a:t>The vendor must submit a valid certificate of liability insurance meeting the minimum requirements to the Urbana Purchasing Office prior to the approval of any Purchase Order.</a:t>
            </a:r>
          </a:p>
          <a:p>
            <a:pPr algn="just"/>
            <a:r>
              <a:rPr lang="en-US" dirty="0"/>
              <a:t>Departments can include a contingency of up to 20% in their requisition.</a:t>
            </a:r>
          </a:p>
          <a:p>
            <a:pPr algn="just"/>
            <a:r>
              <a:rPr lang="en-US" dirty="0"/>
              <a:t>Be sure to review your agreements prior to submission.</a:t>
            </a:r>
          </a:p>
          <a:p>
            <a:pPr algn="just"/>
            <a:r>
              <a:rPr lang="en-US" dirty="0"/>
              <a:t>The Purchasing Office will establish a purchase order to allow for processing of payments and/or change orders that may be requested.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77831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27FD5-0581-4E8E-92DD-27A773333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Payments to non-University Caterers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905147-7611-4C0F-AB92-1FDD310BC5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Purchase Order/Invoice is the preferred payment method when the caterer is setting up the event, providing equipment, waitstaff, etc... </a:t>
            </a:r>
          </a:p>
          <a:p>
            <a:endParaRPr lang="en-US" dirty="0"/>
          </a:p>
          <a:p>
            <a:r>
              <a:rPr lang="en-US" dirty="0"/>
              <a:t>The T-Card can be used if the caterer is just dropping off food and it’s not over $4999.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Catering is Prohibited on the P-Card.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6DA17F-46ED-4E14-B89C-8C283327B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DE0D67-E9A3-4106-BA90-B2528A8B9B8F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4/11/2019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2A8E17-D5D2-4DE7-8157-75ABDD116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Helvetica"/>
              </a:rPr>
              <a:t>OFFICE OF BUSINESS AND FINANCIAL SERVICES –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Helvetica"/>
              </a:rPr>
              <a:t>CERTIFICATION PROGRAM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Helvetica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83470F-C32C-45ED-8599-B639EEF5D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AA566C-FC9B-5F4D-8DA6-AFE6DEF3B9BF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0613687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397661"/>
            <a:ext cx="11002371" cy="576113"/>
          </a:xfrm>
        </p:spPr>
        <p:txBody>
          <a:bodyPr>
            <a:normAutofit/>
          </a:bodyPr>
          <a:lstStyle/>
          <a:p>
            <a:r>
              <a:rPr lang="en-US" b="1" dirty="0"/>
              <a:t>Coca-Cola Sponsorship Agreement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7A3FA-A265-4370-91E3-85DFA28EFADB}" type="datetime1">
              <a:rPr lang="en-US" smtClean="0"/>
              <a:t>4/11/2019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A566C-FC9B-5F4D-8DA6-AFE6DEF3B9BF}" type="slidenum">
              <a:rPr lang="en-US" smtClean="0"/>
              <a:t>17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3408476"/>
            <a:ext cx="11414236" cy="2523154"/>
          </a:xfrm>
        </p:spPr>
        <p:txBody>
          <a:bodyPr/>
          <a:lstStyle/>
          <a:p>
            <a:pPr marL="0" indent="0" algn="just">
              <a:buNone/>
            </a:pPr>
            <a:r>
              <a:rPr lang="en-US" b="1" dirty="0"/>
              <a:t>Aaron Finder</a:t>
            </a:r>
            <a:endParaRPr lang="en-US" dirty="0"/>
          </a:p>
          <a:p>
            <a:pPr marL="0" indent="0" algn="just">
              <a:buNone/>
            </a:pPr>
            <a:r>
              <a:rPr lang="en-US" dirty="0"/>
              <a:t>Urbana Purchasing Office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31614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9" y="1073829"/>
            <a:ext cx="11002371" cy="576113"/>
          </a:xfrm>
        </p:spPr>
        <p:txBody>
          <a:bodyPr>
            <a:normAutofit/>
          </a:bodyPr>
          <a:lstStyle/>
          <a:p>
            <a:r>
              <a:rPr lang="en-US" b="1" dirty="0"/>
              <a:t>Coca-Cola Sponsorship Agreement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7A3FA-A265-4370-91E3-85DFA28EFADB}" type="datetime1">
              <a:rPr lang="en-US" smtClean="0"/>
              <a:t>4/11/2019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A566C-FC9B-5F4D-8DA6-AFE6DEF3B9BF}" type="slidenum">
              <a:rPr lang="en-US" smtClean="0"/>
              <a:t>18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9559" y="1876926"/>
            <a:ext cx="11341290" cy="4249237"/>
          </a:xfrm>
        </p:spPr>
        <p:txBody>
          <a:bodyPr/>
          <a:lstStyle/>
          <a:p>
            <a:pPr algn="just"/>
            <a:r>
              <a:rPr lang="en-US" dirty="0"/>
              <a:t>The University of Illinois Urbana-Champaign has an exclusive Sponsorship Agreement with Coca-Cola. Unless specific pre-approval is granted in writing, UIUC must only serve Coca-Cola products during an event.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How does this apply to me?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What if I don’t comply?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786" y="4077865"/>
            <a:ext cx="1946468" cy="1946468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47739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397661"/>
            <a:ext cx="11002371" cy="576113"/>
          </a:xfrm>
        </p:spPr>
        <p:txBody>
          <a:bodyPr>
            <a:normAutofit/>
          </a:bodyPr>
          <a:lstStyle/>
          <a:p>
            <a:r>
              <a:rPr lang="en-US" b="1" dirty="0"/>
              <a:t>Contracted Vendors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7A3FA-A265-4370-91E3-85DFA28EFADB}" type="datetime1">
              <a:rPr lang="en-US" smtClean="0"/>
              <a:t>4/11/2019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A566C-FC9B-5F4D-8DA6-AFE6DEF3B9BF}" type="slidenum">
              <a:rPr lang="en-US" smtClean="0"/>
              <a:t>19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3408476"/>
            <a:ext cx="11414236" cy="2523154"/>
          </a:xfrm>
        </p:spPr>
        <p:txBody>
          <a:bodyPr/>
          <a:lstStyle/>
          <a:p>
            <a:pPr marL="0" indent="0" algn="just">
              <a:buNone/>
            </a:pPr>
            <a:r>
              <a:rPr lang="en-US" b="1" dirty="0"/>
              <a:t>Aaron Finder</a:t>
            </a:r>
            <a:endParaRPr lang="en-US" dirty="0"/>
          </a:p>
          <a:p>
            <a:pPr marL="0" indent="0" algn="just">
              <a:buNone/>
            </a:pPr>
            <a:r>
              <a:rPr lang="en-US" dirty="0"/>
              <a:t>Urbana Purchasing Office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9523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Speakers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1999" y="1876926"/>
            <a:ext cx="10713721" cy="4278214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+mj-lt"/>
                <a:cs typeface="Calibri" panose="020F0502020204030204" pitchFamily="34" charset="0"/>
              </a:rPr>
              <a:t>Brian Farber, Office of the Associate Vice Chancellor for Student Affairs</a:t>
            </a:r>
          </a:p>
          <a:p>
            <a:endParaRPr lang="en-US" sz="3200" dirty="0">
              <a:latin typeface="+mj-lt"/>
              <a:cs typeface="Calibri" panose="020F0502020204030204" pitchFamily="34" charset="0"/>
            </a:endParaRPr>
          </a:p>
          <a:p>
            <a:r>
              <a:rPr lang="en-US" sz="3200" dirty="0">
                <a:latin typeface="+mj-lt"/>
                <a:cs typeface="Calibri" panose="020F0502020204030204" pitchFamily="34" charset="0"/>
              </a:rPr>
              <a:t>Aaron Finder, Urbana Purchasing Office</a:t>
            </a:r>
          </a:p>
          <a:p>
            <a:endParaRPr lang="en-US" sz="3200" dirty="0">
              <a:latin typeface="+mj-lt"/>
              <a:cs typeface="Calibri" panose="020F0502020204030204" pitchFamily="34" charset="0"/>
            </a:endParaRPr>
          </a:p>
          <a:p>
            <a:r>
              <a:rPr lang="en-US" sz="3200" dirty="0">
                <a:latin typeface="+mj-lt"/>
                <a:cs typeface="Calibri" panose="020F0502020204030204" pitchFamily="34" charset="0"/>
              </a:rPr>
              <a:t>Darren Strater, University Payables</a:t>
            </a:r>
          </a:p>
          <a:p>
            <a:endParaRPr lang="en-US" sz="2400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7A3FA-A265-4370-91E3-85DFA28EFADB}" type="datetime1">
              <a:rPr lang="en-US" smtClean="0"/>
              <a:t>4/11/2019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A566C-FC9B-5F4D-8DA6-AFE6DEF3B9BF}" type="slidenum">
              <a:rPr lang="en-US" smtClean="0"/>
              <a:t>2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45884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9" y="1073829"/>
            <a:ext cx="11002371" cy="576113"/>
          </a:xfrm>
        </p:spPr>
        <p:txBody>
          <a:bodyPr>
            <a:normAutofit/>
          </a:bodyPr>
          <a:lstStyle/>
          <a:p>
            <a:r>
              <a:rPr lang="en-US" b="1" dirty="0"/>
              <a:t>What is a Contracted Vendor?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7A3FA-A265-4370-91E3-85DFA28EFADB}" type="datetime1">
              <a:rPr lang="en-US" smtClean="0"/>
              <a:t>4/11/2019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A566C-FC9B-5F4D-8DA6-AFE6DEF3B9BF}" type="slidenum">
              <a:rPr lang="en-US" smtClean="0"/>
              <a:t>20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9559" y="1876926"/>
            <a:ext cx="11341290" cy="4249237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/>
              <a:t>A vendor who has been awarded a contract as the result of a competitive solicitation.</a:t>
            </a:r>
          </a:p>
          <a:p>
            <a:pPr marL="0" indent="0" algn="just">
              <a:buNone/>
            </a:pPr>
            <a:endParaRPr lang="en-US" dirty="0"/>
          </a:p>
          <a:p>
            <a:pPr algn="just"/>
            <a:r>
              <a:rPr lang="en-US" dirty="0"/>
              <a:t>The University can utilize:</a:t>
            </a:r>
          </a:p>
          <a:p>
            <a:pPr lvl="1" algn="just"/>
            <a:r>
              <a:rPr lang="en-US" dirty="0"/>
              <a:t>Campus Awards</a:t>
            </a:r>
          </a:p>
          <a:p>
            <a:pPr lvl="1" algn="just"/>
            <a:r>
              <a:rPr lang="en-US" dirty="0"/>
              <a:t>U of I System Awards</a:t>
            </a:r>
          </a:p>
          <a:p>
            <a:pPr lvl="1" algn="just"/>
            <a:r>
              <a:rPr lang="en-US" dirty="0"/>
              <a:t>IPHEC Awards</a:t>
            </a:r>
          </a:p>
          <a:p>
            <a:pPr lvl="2" algn="just"/>
            <a:r>
              <a:rPr lang="en-US" dirty="0"/>
              <a:t>IPHEC Administered Awards</a:t>
            </a:r>
          </a:p>
          <a:p>
            <a:pPr lvl="2" algn="just"/>
            <a:r>
              <a:rPr lang="en-US" dirty="0"/>
              <a:t>Adopted Consortium Awards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163" y="3139860"/>
            <a:ext cx="3023878" cy="281659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395922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9" y="1073829"/>
            <a:ext cx="11002371" cy="576113"/>
          </a:xfrm>
        </p:spPr>
        <p:txBody>
          <a:bodyPr>
            <a:normAutofit/>
          </a:bodyPr>
          <a:lstStyle/>
          <a:p>
            <a:r>
              <a:rPr lang="en-US" b="1" dirty="0"/>
              <a:t>Benefits of Using Contracted Vendors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7A3FA-A265-4370-91E3-85DFA28EFADB}" type="datetime1">
              <a:rPr lang="en-US" smtClean="0"/>
              <a:t>4/11/2019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A566C-FC9B-5F4D-8DA6-AFE6DEF3B9BF}" type="slidenum">
              <a:rPr lang="en-US" smtClean="0"/>
              <a:t>21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9559" y="1876926"/>
            <a:ext cx="11341290" cy="4249237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/>
              <a:t>Saves time!</a:t>
            </a:r>
          </a:p>
          <a:p>
            <a:pPr algn="just"/>
            <a:r>
              <a:rPr lang="en-US" dirty="0"/>
              <a:t>You’re already at the finish line.</a:t>
            </a:r>
          </a:p>
          <a:p>
            <a:pPr lvl="1" algn="just"/>
            <a:r>
              <a:rPr lang="en-US" dirty="0"/>
              <a:t>No quotes or SPWs</a:t>
            </a:r>
          </a:p>
          <a:p>
            <a:pPr lvl="1" algn="just"/>
            <a:r>
              <a:rPr lang="en-US" dirty="0"/>
              <a:t>No competitive solicitations</a:t>
            </a:r>
          </a:p>
          <a:p>
            <a:pPr algn="just"/>
            <a:r>
              <a:rPr lang="en-US" dirty="0"/>
              <a:t>Vendors are under contract.</a:t>
            </a:r>
          </a:p>
          <a:p>
            <a:pPr lvl="1" algn="just"/>
            <a:r>
              <a:rPr lang="en-US" dirty="0"/>
              <a:t>Pricing, terms, and conditions are pre-negotiated</a:t>
            </a:r>
          </a:p>
          <a:p>
            <a:pPr lvl="1" algn="just"/>
            <a:r>
              <a:rPr lang="en-US" dirty="0"/>
              <a:t>Financial Disclosures and Conflicts of Interest are on file.</a:t>
            </a:r>
          </a:p>
          <a:p>
            <a:pPr algn="just"/>
            <a:r>
              <a:rPr lang="en-US" dirty="0"/>
              <a:t>Vendors are familiar with University policy and procedures.</a:t>
            </a:r>
          </a:p>
        </p:txBody>
      </p:sp>
      <p:pic>
        <p:nvPicPr>
          <p:cNvPr id="7" name="Picture 6" descr="Farsnew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734" y="2079205"/>
            <a:ext cx="3295438" cy="192233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529335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9" y="1073829"/>
            <a:ext cx="11002371" cy="576113"/>
          </a:xfrm>
        </p:spPr>
        <p:txBody>
          <a:bodyPr>
            <a:normAutofit/>
          </a:bodyPr>
          <a:lstStyle/>
          <a:p>
            <a:r>
              <a:rPr lang="en-US" b="1" dirty="0"/>
              <a:t>How Do You Utilize a Contracted Vendor?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7A3FA-A265-4370-91E3-85DFA28EFADB}" type="datetime1">
              <a:rPr lang="en-US" smtClean="0"/>
              <a:t>4/11/2019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A566C-FC9B-5F4D-8DA6-AFE6DEF3B9BF}" type="slidenum">
              <a:rPr lang="en-US" smtClean="0"/>
              <a:t>22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9559" y="1876926"/>
            <a:ext cx="11341290" cy="4249237"/>
          </a:xfrm>
        </p:spPr>
        <p:txBody>
          <a:bodyPr/>
          <a:lstStyle/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endParaRPr lang="en-US" dirty="0"/>
          </a:p>
          <a:p>
            <a:pPr algn="just"/>
            <a:endParaRPr lang="en-US" dirty="0"/>
          </a:p>
          <a:p>
            <a:pPr algn="just"/>
            <a:r>
              <a:rPr lang="en-US" dirty="0"/>
              <a:t>Start with the shopping dashboard in iBuy:</a:t>
            </a:r>
          </a:p>
          <a:p>
            <a:pPr lvl="1" algn="just"/>
            <a:r>
              <a:rPr lang="en-US" dirty="0">
                <a:hlinkClick r:id="rId4"/>
              </a:rPr>
              <a:t>https://solutions.sciquest.com/apps/Router/ShoppingDashboardUserDetails?tmstmp=1553846904587</a:t>
            </a:r>
            <a:r>
              <a:rPr lang="en-US" dirty="0"/>
              <a:t> </a:t>
            </a:r>
          </a:p>
          <a:p>
            <a:pPr algn="just"/>
            <a:r>
              <a:rPr lang="en-US" dirty="0"/>
              <a:t>Evaluate and use iBuy </a:t>
            </a:r>
            <a:r>
              <a:rPr lang="en-US" dirty="0" err="1"/>
              <a:t>PunchOut</a:t>
            </a:r>
            <a:r>
              <a:rPr lang="en-US" dirty="0"/>
              <a:t> and Hosted catalogs.</a:t>
            </a:r>
          </a:p>
          <a:p>
            <a:pPr lvl="1" algn="just"/>
            <a:r>
              <a:rPr lang="en-US" dirty="0"/>
              <a:t>Catalogs are organized by commodity.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6829" y="1814109"/>
            <a:ext cx="2730573" cy="113773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843555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9" y="1073829"/>
            <a:ext cx="11002371" cy="57611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What are my options if I can’t find what I need in iBuy?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7A3FA-A265-4370-91E3-85DFA28EFADB}" type="datetime1">
              <a:rPr lang="en-US" smtClean="0"/>
              <a:t>4/11/2019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A566C-FC9B-5F4D-8DA6-AFE6DEF3B9BF}" type="slidenum">
              <a:rPr lang="en-US" smtClean="0"/>
              <a:t>23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9559" y="1876926"/>
            <a:ext cx="11341290" cy="4249237"/>
          </a:xfrm>
        </p:spPr>
        <p:txBody>
          <a:bodyPr/>
          <a:lstStyle/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endParaRPr lang="en-US" dirty="0"/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marL="0" indent="0" algn="just">
              <a:buNone/>
            </a:pPr>
            <a:r>
              <a:rPr lang="en-US" dirty="0"/>
              <a:t>Access over 150 vendors:</a:t>
            </a:r>
          </a:p>
          <a:p>
            <a:pPr algn="just"/>
            <a:r>
              <a:rPr lang="en-US" dirty="0">
                <a:hlinkClick r:id="rId4"/>
              </a:rPr>
              <a:t>http://www.iphec.org/vendors</a:t>
            </a:r>
            <a:endParaRPr lang="en-US" dirty="0"/>
          </a:p>
          <a:p>
            <a:pPr algn="just"/>
            <a:r>
              <a:rPr lang="en-US" dirty="0"/>
              <a:t>https://www.iphec.org/awards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7361" y="1876926"/>
            <a:ext cx="3195365" cy="17210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034118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9" y="1073829"/>
            <a:ext cx="11002371" cy="57611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Instructions for Working with Contracted Vendors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7A3FA-A265-4370-91E3-85DFA28EFADB}" type="datetime1">
              <a:rPr lang="en-US" smtClean="0"/>
              <a:t>4/11/2019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A566C-FC9B-5F4D-8DA6-AFE6DEF3B9BF}" type="slidenum">
              <a:rPr lang="en-US" smtClean="0"/>
              <a:t>24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9559" y="1876926"/>
            <a:ext cx="11341290" cy="4249237"/>
          </a:xfrm>
        </p:spPr>
        <p:txBody>
          <a:bodyPr/>
          <a:lstStyle/>
          <a:p>
            <a:pPr algn="just"/>
            <a:r>
              <a:rPr lang="en-US" dirty="0"/>
              <a:t>Departments initiate arrangements directly with contracted vendor.</a:t>
            </a:r>
          </a:p>
          <a:p>
            <a:pPr algn="just"/>
            <a:r>
              <a:rPr lang="en-US" dirty="0"/>
              <a:t>A contracted vendor will provide a quote identifying Pricing, Terms and Conditions per the applicable solicitation award or contract number.</a:t>
            </a:r>
          </a:p>
          <a:p>
            <a:pPr algn="just"/>
            <a:r>
              <a:rPr lang="en-US" dirty="0"/>
              <a:t>Departments must review:</a:t>
            </a:r>
          </a:p>
          <a:p>
            <a:pPr lvl="1" algn="just"/>
            <a:r>
              <a:rPr lang="en-US" dirty="0"/>
              <a:t>Quotes for accuracy</a:t>
            </a:r>
          </a:p>
          <a:p>
            <a:pPr lvl="1" algn="just"/>
            <a:r>
              <a:rPr lang="en-US" dirty="0"/>
              <a:t>Applicable terms and conditions of the contract</a:t>
            </a:r>
          </a:p>
          <a:p>
            <a:pPr algn="just"/>
            <a:r>
              <a:rPr lang="en-US" dirty="0"/>
              <a:t>After reviewing, the department should send an electronic requisition to the Purchasing Office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69259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9" y="1073829"/>
            <a:ext cx="11002371" cy="57611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Instructions for Working with Contracted Vendors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7A3FA-A265-4370-91E3-85DFA28EFADB}" type="datetime1">
              <a:rPr lang="en-US" smtClean="0"/>
              <a:t>4/11/2019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A566C-FC9B-5F4D-8DA6-AFE6DEF3B9BF}" type="slidenum">
              <a:rPr lang="en-US" smtClean="0"/>
              <a:t>25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9559" y="1876926"/>
            <a:ext cx="11341290" cy="4249237"/>
          </a:xfrm>
        </p:spPr>
        <p:txBody>
          <a:bodyPr/>
          <a:lstStyle/>
          <a:p>
            <a:pPr algn="just"/>
            <a:r>
              <a:rPr lang="en-US" dirty="0"/>
              <a:t>Remember departments are not authorized to accept/sign quotations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The Purchasing Office will review and sign the vendor quotation, if applicable, and issue a Purchase Order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Contact the Purchasing Office for assistance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10072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397661"/>
            <a:ext cx="11002371" cy="576113"/>
          </a:xfrm>
        </p:spPr>
        <p:txBody>
          <a:bodyPr>
            <a:normAutofit/>
          </a:bodyPr>
          <a:lstStyle/>
          <a:p>
            <a:r>
              <a:rPr lang="en-US" b="1" dirty="0"/>
              <a:t>Vendor Payments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7A3FA-A265-4370-91E3-85DFA28EFADB}" type="datetime1">
              <a:rPr lang="en-US" smtClean="0"/>
              <a:t>4/11/2019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A566C-FC9B-5F4D-8DA6-AFE6DEF3B9BF}" type="slidenum">
              <a:rPr lang="en-US" smtClean="0"/>
              <a:t>26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3408476"/>
            <a:ext cx="11414236" cy="2523154"/>
          </a:xfrm>
        </p:spPr>
        <p:txBody>
          <a:bodyPr/>
          <a:lstStyle/>
          <a:p>
            <a:pPr marL="0" indent="0" algn="just">
              <a:buNone/>
            </a:pPr>
            <a:r>
              <a:rPr lang="en-US" b="1" dirty="0"/>
              <a:t>Darren Strater</a:t>
            </a:r>
            <a:endParaRPr lang="en-US" dirty="0"/>
          </a:p>
          <a:p>
            <a:pPr marL="0" indent="0" algn="just">
              <a:buNone/>
            </a:pPr>
            <a:r>
              <a:rPr lang="en-US" dirty="0"/>
              <a:t>University Payables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48166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923703"/>
            <a:ext cx="11002371" cy="576113"/>
          </a:xfrm>
        </p:spPr>
        <p:txBody>
          <a:bodyPr>
            <a:normAutofit/>
          </a:bodyPr>
          <a:lstStyle/>
          <a:p>
            <a:r>
              <a:rPr lang="en-US" b="1" dirty="0"/>
              <a:t>New Vendor or Existing Vendor?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7A3FA-A265-4370-91E3-85DFA28EFADB}" type="datetime1">
              <a:rPr lang="en-US" smtClean="0"/>
              <a:t>4/11/2019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A566C-FC9B-5F4D-8DA6-AFE6DEF3B9BF}" type="slidenum">
              <a:rPr lang="en-US" smtClean="0"/>
              <a:t>27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784393"/>
            <a:ext cx="11414236" cy="3401756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/>
              <a:t>If a new Vendor, you must set up a Vendor ID using a Vendor Information Form.</a:t>
            </a:r>
          </a:p>
          <a:p>
            <a:r>
              <a:rPr lang="en-US" dirty="0"/>
              <a:t>Form available online at </a:t>
            </a:r>
            <a:r>
              <a:rPr lang="en-US" dirty="0">
                <a:hlinkClick r:id="rId4"/>
              </a:rPr>
              <a:t>https://www.obfs.uillinois.edu/forms/payments-vendors</a:t>
            </a:r>
            <a:r>
              <a:rPr lang="en-US" dirty="0"/>
              <a:t>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If an existing vendor’s information has changed </a:t>
            </a:r>
            <a:r>
              <a:rPr lang="en-US"/>
              <a:t>(address</a:t>
            </a:r>
            <a:r>
              <a:rPr lang="en-US" dirty="0"/>
              <a:t>, Name, Merger, </a:t>
            </a:r>
            <a:r>
              <a:rPr lang="en-US"/>
              <a:t>etc.), </a:t>
            </a:r>
            <a:r>
              <a:rPr lang="en-US" dirty="0"/>
              <a:t>contact </a:t>
            </a:r>
            <a:r>
              <a:rPr lang="en-US" dirty="0" err="1"/>
              <a:t>Upay</a:t>
            </a:r>
            <a:r>
              <a:rPr lang="en-US" dirty="0"/>
              <a:t> Vendor Maintenance at 333-6583.</a:t>
            </a:r>
            <a:endParaRPr lang="en-US" b="1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en-US" dirty="0"/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3332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923703"/>
            <a:ext cx="11002371" cy="576113"/>
          </a:xfrm>
        </p:spPr>
        <p:txBody>
          <a:bodyPr>
            <a:normAutofit/>
          </a:bodyPr>
          <a:lstStyle/>
          <a:p>
            <a:r>
              <a:rPr lang="en-US" b="1" dirty="0"/>
              <a:t>Vendor Selection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7A3FA-A265-4370-91E3-85DFA28EFADB}" type="datetime1">
              <a:rPr lang="en-US" smtClean="0"/>
              <a:t>4/11/2019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A566C-FC9B-5F4D-8DA6-AFE6DEF3B9BF}" type="slidenum">
              <a:rPr lang="en-US" smtClean="0"/>
              <a:t>28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784393"/>
            <a:ext cx="11414236" cy="3401756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/>
              <a:t>When selecting a Vendor, verify:</a:t>
            </a:r>
          </a:p>
          <a:p>
            <a:pPr algn="just"/>
            <a:r>
              <a:rPr lang="en-US" dirty="0"/>
              <a:t>Is vendor established in Banner?</a:t>
            </a:r>
          </a:p>
          <a:p>
            <a:pPr lvl="1" algn="just"/>
            <a:r>
              <a:rPr lang="en-US" dirty="0"/>
              <a:t>If so, is the vendor remit address available under the Vendor ID? </a:t>
            </a:r>
          </a:p>
          <a:p>
            <a:pPr lvl="1" algn="just"/>
            <a:endParaRPr lang="en-US" dirty="0"/>
          </a:p>
          <a:p>
            <a:pPr marL="0" indent="0" algn="just">
              <a:buNone/>
            </a:pPr>
            <a:r>
              <a:rPr lang="en-US" b="1" u="sng" dirty="0">
                <a:solidFill>
                  <a:srgbClr val="FF0000"/>
                </a:solidFill>
              </a:rPr>
              <a:t>Be aware:</a:t>
            </a:r>
            <a:r>
              <a:rPr lang="en-US" dirty="0">
                <a:solidFill>
                  <a:srgbClr val="FF0000"/>
                </a:solidFill>
              </a:rPr>
              <a:t>  </a:t>
            </a:r>
            <a:r>
              <a:rPr lang="en-US" dirty="0"/>
              <a:t>Selecting an incorrect Vendor ID can affect 1099 reporting and/or delay payment!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01869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923703"/>
            <a:ext cx="11002371" cy="576113"/>
          </a:xfrm>
        </p:spPr>
        <p:txBody>
          <a:bodyPr>
            <a:normAutofit/>
          </a:bodyPr>
          <a:lstStyle/>
          <a:p>
            <a:r>
              <a:rPr lang="en-US" b="1" dirty="0"/>
              <a:t>Vendor Selection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7A3FA-A265-4370-91E3-85DFA28EFADB}" type="datetime1">
              <a:rPr lang="en-US" smtClean="0"/>
              <a:t>4/11/2019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A566C-FC9B-5F4D-8DA6-AFE6DEF3B9BF}" type="slidenum">
              <a:rPr lang="en-US" smtClean="0"/>
              <a:t>29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647915"/>
            <a:ext cx="11414236" cy="4452634"/>
          </a:xfrm>
        </p:spPr>
        <p:txBody>
          <a:bodyPr/>
          <a:lstStyle/>
          <a:p>
            <a:pPr algn="just"/>
            <a:r>
              <a:rPr lang="en-US" dirty="0"/>
              <a:t>Plan ahead as much as possible</a:t>
            </a:r>
          </a:p>
          <a:p>
            <a:pPr lvl="1" algn="just"/>
            <a:r>
              <a:rPr lang="en-US" dirty="0"/>
              <a:t>Ensure the correct payee is established as a vendor or fill out the Vendor Information Form to establish the payee as a Vendor.</a:t>
            </a:r>
          </a:p>
          <a:p>
            <a:pPr lvl="1" algn="just"/>
            <a:endParaRPr lang="en-US" dirty="0"/>
          </a:p>
          <a:p>
            <a:pPr algn="just"/>
            <a:r>
              <a:rPr lang="en-US" dirty="0"/>
              <a:t>For exceptions or rush payments, involve Payable as soon as possible.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Encourage the vendor to use direct deposit (ACH). </a:t>
            </a:r>
          </a:p>
          <a:p>
            <a:pPr lvl="1" algn="just"/>
            <a:r>
              <a:rPr lang="en-US" dirty="0"/>
              <a:t>Have checks sent to vendor/payee.</a:t>
            </a:r>
          </a:p>
          <a:p>
            <a:pPr lvl="1" algn="just"/>
            <a:r>
              <a:rPr lang="en-US" dirty="0"/>
              <a:t>Pick up contracts only when absolutely necessary.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6736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1999" y="1876926"/>
            <a:ext cx="10713721" cy="4278214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+mj-lt"/>
                <a:cs typeface="Calibri" panose="020F0502020204030204" pitchFamily="34" charset="0"/>
              </a:rPr>
              <a:t>Food Truck Policy</a:t>
            </a:r>
          </a:p>
          <a:p>
            <a:r>
              <a:rPr lang="en-US" sz="3200" dirty="0">
                <a:latin typeface="+mj-lt"/>
                <a:cs typeface="Calibri" panose="020F0502020204030204" pitchFamily="34" charset="0"/>
              </a:rPr>
              <a:t>Catering and Events</a:t>
            </a:r>
          </a:p>
          <a:p>
            <a:r>
              <a:rPr lang="en-US" sz="3200" dirty="0">
                <a:latin typeface="+mj-lt"/>
                <a:cs typeface="Calibri" panose="020F0502020204030204" pitchFamily="34" charset="0"/>
              </a:rPr>
              <a:t>Coca-Cola Sponsorship Agreement</a:t>
            </a:r>
          </a:p>
          <a:p>
            <a:r>
              <a:rPr lang="en-US" sz="3200" dirty="0">
                <a:latin typeface="+mj-lt"/>
                <a:cs typeface="Calibri" panose="020F0502020204030204" pitchFamily="34" charset="0"/>
              </a:rPr>
              <a:t>Contracted Vendors</a:t>
            </a:r>
          </a:p>
          <a:p>
            <a:r>
              <a:rPr lang="en-US" sz="3200" dirty="0">
                <a:latin typeface="+mj-lt"/>
                <a:cs typeface="Calibri" panose="020F0502020204030204" pitchFamily="34" charset="0"/>
              </a:rPr>
              <a:t>Vendor Payments</a:t>
            </a:r>
          </a:p>
          <a:p>
            <a:endParaRPr lang="en-US" sz="2400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7A3FA-A265-4370-91E3-85DFA28EFADB}" type="datetime1">
              <a:rPr lang="en-US" smtClean="0"/>
              <a:t>4/11/2019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A566C-FC9B-5F4D-8DA6-AFE6DEF3B9BF}" type="slidenum">
              <a:rPr lang="en-US" smtClean="0"/>
              <a:t>3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96143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923703"/>
            <a:ext cx="11002371" cy="576113"/>
          </a:xfrm>
        </p:spPr>
        <p:txBody>
          <a:bodyPr>
            <a:normAutofit/>
          </a:bodyPr>
          <a:lstStyle/>
          <a:p>
            <a:r>
              <a:rPr lang="en-US" b="1" dirty="0"/>
              <a:t>Common Mistakes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7A3FA-A265-4370-91E3-85DFA28EFADB}" type="datetime1">
              <a:rPr lang="en-US" smtClean="0"/>
              <a:t>4/11/2019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A566C-FC9B-5F4D-8DA6-AFE6DEF3B9BF}" type="slidenum">
              <a:rPr lang="en-US" smtClean="0"/>
              <a:t>30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647915"/>
            <a:ext cx="11414236" cy="4452634"/>
          </a:xfrm>
        </p:spPr>
        <p:txBody>
          <a:bodyPr/>
          <a:lstStyle/>
          <a:p>
            <a:pPr algn="just"/>
            <a:r>
              <a:rPr lang="en-US" dirty="0"/>
              <a:t>Selecting the incorrect Vendor ID</a:t>
            </a:r>
          </a:p>
          <a:p>
            <a:pPr marL="0" indent="0" algn="just">
              <a:buNone/>
            </a:pPr>
            <a:endParaRPr lang="en-US" dirty="0"/>
          </a:p>
          <a:p>
            <a:pPr algn="just"/>
            <a:r>
              <a:rPr lang="en-US" dirty="0"/>
              <a:t>Neglecting to establish the vendor in Banner until last minute.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047798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3199972"/>
            <a:ext cx="11002371" cy="576113"/>
          </a:xfrm>
        </p:spPr>
        <p:txBody>
          <a:bodyPr>
            <a:noAutofit/>
          </a:bodyPr>
          <a:lstStyle/>
          <a:p>
            <a:r>
              <a:rPr lang="en-US" sz="5400" b="1" dirty="0"/>
              <a:t>Questions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7A3FA-A265-4370-91E3-85DFA28EFADB}" type="datetime1">
              <a:rPr lang="en-US" smtClean="0"/>
              <a:t>4/11/2019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A566C-FC9B-5F4D-8DA6-AFE6DEF3B9BF}" type="slidenum">
              <a:rPr lang="en-US" smtClean="0"/>
              <a:t>31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6860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9" y="2479549"/>
            <a:ext cx="10849813" cy="576113"/>
          </a:xfrm>
        </p:spPr>
        <p:txBody>
          <a:bodyPr>
            <a:normAutofit/>
          </a:bodyPr>
          <a:lstStyle/>
          <a:p>
            <a:r>
              <a:rPr lang="en-US" b="1" dirty="0"/>
              <a:t>Food Truck Policy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1999" y="3275463"/>
            <a:ext cx="10713721" cy="22655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latin typeface="+mj-lt"/>
                <a:cs typeface="Calibri" panose="020F0502020204030204" pitchFamily="34" charset="0"/>
              </a:rPr>
              <a:t>Brian Farber</a:t>
            </a:r>
            <a:endParaRPr lang="en-US" sz="3200" dirty="0">
              <a:latin typeface="+mj-lt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3200" dirty="0">
                <a:latin typeface="+mj-lt"/>
                <a:cs typeface="Calibri" panose="020F0502020204030204" pitchFamily="34" charset="0"/>
              </a:rPr>
              <a:t>Office of the Associate Vice Chancellor for Student Affairs</a:t>
            </a:r>
            <a:endParaRPr lang="en-US" sz="2400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7A3FA-A265-4370-91E3-85DFA28EFADB}" type="datetime1">
              <a:rPr lang="en-US" smtClean="0"/>
              <a:t>4/11/2019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A566C-FC9B-5F4D-8DA6-AFE6DEF3B9BF}" type="slidenum">
              <a:rPr lang="en-US" smtClean="0"/>
              <a:t>4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8071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“Food Truck Policy”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1999" y="1876926"/>
            <a:ext cx="10713721" cy="8517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+mj-lt"/>
                <a:cs typeface="Calibri" panose="020F0502020204030204" pitchFamily="34" charset="0"/>
              </a:rPr>
              <a:t>As of today, Food Trucks are </a:t>
            </a:r>
            <a:r>
              <a:rPr lang="en-US" b="1" dirty="0">
                <a:latin typeface="+mj-lt"/>
                <a:cs typeface="Calibri" panose="020F0502020204030204" pitchFamily="34" charset="0"/>
              </a:rPr>
              <a:t>not permitted </a:t>
            </a:r>
            <a:r>
              <a:rPr lang="en-US" dirty="0">
                <a:latin typeface="+mj-lt"/>
                <a:cs typeface="Calibri" panose="020F0502020204030204" pitchFamily="34" charset="0"/>
              </a:rPr>
              <a:t>on University property!*</a:t>
            </a:r>
            <a:endParaRPr lang="en-US" sz="2400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7A3FA-A265-4370-91E3-85DFA28EFADB}" type="datetime1">
              <a:rPr lang="en-US" smtClean="0"/>
              <a:t>4/11/2019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A566C-FC9B-5F4D-8DA6-AFE6DEF3B9BF}" type="slidenum">
              <a:rPr lang="en-US" smtClean="0"/>
              <a:t>5</a:t>
            </a:fld>
            <a:endParaRPr lang="en-US" dirty="0"/>
          </a:p>
        </p:txBody>
      </p:sp>
      <p:pic>
        <p:nvPicPr>
          <p:cNvPr id="1028" name="Picture 4" descr="Image result for Food truck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988" y="2728725"/>
            <a:ext cx="6053342" cy="339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61999" y="2571750"/>
            <a:ext cx="480441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*Unless an exception is approved by the Office of the Chancellor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Food Trucks have been contracted by DIA to serve on game days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Food Trucks are “on campus” parked on city streets at city meters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Policy and process is in development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39616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“Food Truck Policy” </a:t>
            </a:r>
            <a:endParaRPr lang="en-US" sz="1100" dirty="0"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+mj-lt"/>
                <a:cs typeface="Calibri" panose="020F0502020204030204" pitchFamily="34" charset="0"/>
              </a:rPr>
              <a:t>Coming soon: Mobile Food Vendor (MFV) policy</a:t>
            </a:r>
          </a:p>
          <a:p>
            <a:pPr lvl="1"/>
            <a:r>
              <a:rPr lang="en-US" dirty="0">
                <a:latin typeface="+mj-lt"/>
                <a:cs typeface="Calibri" panose="020F0502020204030204" pitchFamily="34" charset="0"/>
              </a:rPr>
              <a:t>Campus Administrative Manual</a:t>
            </a:r>
          </a:p>
          <a:p>
            <a:pPr lvl="1"/>
            <a:r>
              <a:rPr lang="en-US" dirty="0">
                <a:latin typeface="+mj-lt"/>
                <a:cs typeface="Calibri" panose="020F0502020204030204" pitchFamily="34" charset="0"/>
              </a:rPr>
              <a:t>Administered by Illini Union Campus Vending (IU) and the Parking Department</a:t>
            </a:r>
          </a:p>
          <a:p>
            <a:pPr lvl="1"/>
            <a:r>
              <a:rPr lang="en-US" dirty="0">
                <a:latin typeface="+mj-lt"/>
                <a:cs typeface="Calibri" panose="020F0502020204030204" pitchFamily="34" charset="0"/>
              </a:rPr>
              <a:t>Involves a contract between MFV and IU</a:t>
            </a:r>
          </a:p>
          <a:p>
            <a:pPr lvl="2"/>
            <a:r>
              <a:rPr lang="en-US" dirty="0">
                <a:latin typeface="+mj-lt"/>
                <a:cs typeface="Calibri" panose="020F0502020204030204" pitchFamily="34" charset="0"/>
              </a:rPr>
              <a:t>Ensure safety and health inspections</a:t>
            </a:r>
          </a:p>
          <a:p>
            <a:pPr lvl="2"/>
            <a:r>
              <a:rPr lang="en-US" dirty="0">
                <a:latin typeface="+mj-lt"/>
                <a:cs typeface="Calibri" panose="020F0502020204030204" pitchFamily="34" charset="0"/>
              </a:rPr>
              <a:t>Prevent unfair competition with campus vendors</a:t>
            </a:r>
          </a:p>
          <a:p>
            <a:pPr lvl="1"/>
            <a:r>
              <a:rPr lang="en-US" dirty="0">
                <a:latin typeface="+mj-lt"/>
                <a:cs typeface="Calibri" panose="020F0502020204030204" pitchFamily="34" charset="0"/>
              </a:rPr>
              <a:t>Designated campus meter spaces</a:t>
            </a:r>
          </a:p>
          <a:p>
            <a:pPr lvl="1"/>
            <a:r>
              <a:rPr lang="en-US" dirty="0">
                <a:latin typeface="+mj-lt"/>
                <a:cs typeface="Calibri" panose="020F0502020204030204" pitchFamily="34" charset="0"/>
              </a:rPr>
              <a:t>University sponsors may request to host MFV at other location</a:t>
            </a:r>
          </a:p>
          <a:p>
            <a:pPr lvl="2"/>
            <a:r>
              <a:rPr lang="en-US" dirty="0">
                <a:latin typeface="+mj-lt"/>
                <a:cs typeface="Calibri" panose="020F0502020204030204" pitchFamily="34" charset="0"/>
              </a:rPr>
              <a:t>May require an additional contract with Purchasing</a:t>
            </a:r>
          </a:p>
          <a:p>
            <a:pPr lvl="2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FB96F-0F7E-4636-90B0-8F9E7CC6D396}" type="datetime1">
              <a:rPr lang="en-US" smtClean="0"/>
              <a:t>4/11/2019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A566C-FC9B-5F4D-8DA6-AFE6DEF3B9BF}" type="slidenum">
              <a:rPr lang="en-US" smtClean="0"/>
              <a:t>6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8187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“Food Truck Policy” </a:t>
            </a:r>
            <a:r>
              <a:rPr lang="en-US" sz="1100" b="1" dirty="0"/>
              <a:t>(continued)</a:t>
            </a:r>
            <a:endParaRPr lang="en-US" sz="1100" dirty="0"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1999" y="1876926"/>
            <a:ext cx="6397084" cy="424923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>
                <a:latin typeface="+mj-lt"/>
                <a:cs typeface="Calibri" panose="020F0502020204030204" pitchFamily="34" charset="0"/>
              </a:rPr>
              <a:t>But, as of today, </a:t>
            </a:r>
          </a:p>
          <a:p>
            <a:pPr marL="0" indent="0">
              <a:buNone/>
            </a:pPr>
            <a:endParaRPr lang="en-US" sz="4800" b="1" dirty="0">
              <a:latin typeface="+mj-lt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7100" b="1" dirty="0">
                <a:latin typeface="+mj-lt"/>
                <a:cs typeface="Calibri" panose="020F0502020204030204" pitchFamily="34" charset="0"/>
              </a:rPr>
              <a:t>No Food Trucks</a:t>
            </a:r>
            <a:br>
              <a:rPr lang="en-US" sz="7100" b="1" dirty="0">
                <a:latin typeface="+mj-lt"/>
                <a:cs typeface="Calibri" panose="020F0502020204030204" pitchFamily="34" charset="0"/>
              </a:rPr>
            </a:br>
            <a:endParaRPr lang="en-US" sz="7100" b="1" dirty="0">
              <a:latin typeface="+mj-lt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+mj-lt"/>
                <a:cs typeface="Calibri" panose="020F0502020204030204" pitchFamily="34" charset="0"/>
              </a:rPr>
              <a:t>without permission of the Chancellor</a:t>
            </a:r>
          </a:p>
          <a:p>
            <a:pPr lvl="2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FB96F-0F7E-4636-90B0-8F9E7CC6D396}" type="datetime1">
              <a:rPr lang="en-US" smtClean="0"/>
              <a:t>4/11/2019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A566C-FC9B-5F4D-8DA6-AFE6DEF3B9BF}" type="slidenum">
              <a:rPr lang="en-US" smtClean="0"/>
              <a:t>7</a:t>
            </a:fld>
            <a:endParaRPr lang="en-US" dirty="0"/>
          </a:p>
        </p:txBody>
      </p:sp>
      <p:pic>
        <p:nvPicPr>
          <p:cNvPr id="2050" name="Picture 2" descr="Image result for No soup for you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6" t="-77" r="10346" b="3042"/>
          <a:stretch/>
        </p:blipFill>
        <p:spPr bwMode="auto">
          <a:xfrm>
            <a:off x="7995424" y="1862696"/>
            <a:ext cx="3512635" cy="4278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30431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9" y="2479549"/>
            <a:ext cx="10849813" cy="576113"/>
          </a:xfrm>
        </p:spPr>
        <p:txBody>
          <a:bodyPr>
            <a:normAutofit/>
          </a:bodyPr>
          <a:lstStyle/>
          <a:p>
            <a:r>
              <a:rPr lang="en-US" b="1" dirty="0"/>
              <a:t>Catering &amp; Events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1999" y="3275463"/>
            <a:ext cx="10713721" cy="22655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latin typeface="+mj-lt"/>
                <a:cs typeface="Calibri" panose="020F0502020204030204" pitchFamily="34" charset="0"/>
              </a:rPr>
              <a:t>Aaron Finder</a:t>
            </a:r>
            <a:endParaRPr lang="en-US" sz="3200" dirty="0">
              <a:latin typeface="+mj-lt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3200" dirty="0">
                <a:latin typeface="+mj-lt"/>
                <a:cs typeface="Calibri" panose="020F0502020204030204" pitchFamily="34" charset="0"/>
              </a:rPr>
              <a:t>Urbana Purchasing Office</a:t>
            </a:r>
            <a:endParaRPr lang="en-US" sz="2400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7A3FA-A265-4370-91E3-85DFA28EFADB}" type="datetime1">
              <a:rPr lang="en-US" smtClean="0"/>
              <a:t>4/11/2019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A566C-FC9B-5F4D-8DA6-AFE6DEF3B9BF}" type="slidenum">
              <a:rPr lang="en-US" smtClean="0"/>
              <a:t>8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405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9" y="1073829"/>
            <a:ext cx="10849813" cy="576113"/>
          </a:xfrm>
        </p:spPr>
        <p:txBody>
          <a:bodyPr>
            <a:normAutofit/>
          </a:bodyPr>
          <a:lstStyle/>
          <a:p>
            <a:r>
              <a:rPr lang="en-US" b="1" dirty="0"/>
              <a:t>Catering &amp; Events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7A3FA-A265-4370-91E3-85DFA28EFADB}" type="datetime1">
              <a:rPr lang="en-US" smtClean="0"/>
              <a:t>4/11/2019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A566C-FC9B-5F4D-8DA6-AFE6DEF3B9BF}" type="slidenum">
              <a:rPr lang="en-US" smtClean="0"/>
              <a:t>9</a:t>
            </a:fld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707" y="2538482"/>
            <a:ext cx="654939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1812113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10&quot;&gt;&lt;property id=&quot;20148&quot; value=&quot;5&quot;/&gt;&lt;property id=&quot;20300&quot; value=&quot;Slide 1 - &amp;quot;External Audits  Certification Course&amp;quot;&quot;/&gt;&lt;property id=&quot;20307&quot; value=&quot;272&quot;/&gt;&lt;/object&gt;&lt;object type=&quot;3&quot; unique_id=&quot;10011&quot;&gt;&lt;property id=&quot;20148&quot; value=&quot;5&quot;/&gt;&lt;property id=&quot;20300&quot; value=&quot;Slide 2 - &amp;quot;Instructor Introductions&amp;quot;&quot;/&gt;&lt;property id=&quot;20307&quot; value=&quot;282&quot;/&gt;&lt;/object&gt;&lt;object type=&quot;3&quot; unique_id=&quot;10012&quot;&gt;&lt;property id=&quot;20148&quot; value=&quot;5&quot;/&gt;&lt;property id=&quot;20300&quot; value=&quot;Slide 3 - &amp;quot;Lesson Objectives&amp;quot;&quot;/&gt;&lt;property id=&quot;20307&quot; value=&quot;277&quot;/&gt;&lt;/object&gt;&lt;object type=&quot;3&quot; unique_id=&quot;10013&quot;&gt;&lt;property id=&quot;20148&quot; value=&quot;5&quot;/&gt;&lt;property id=&quot;20300&quot; value=&quot;Slide 4 - &amp;quot;Course Outline&amp;quot;&quot;/&gt;&lt;property id=&quot;20307&quot; value=&quot;283&quot;/&gt;&lt;/object&gt;&lt;object type=&quot;3&quot; unique_id=&quot;10014&quot;&gt;&lt;property id=&quot;20148&quot; value=&quot;5&quot;/&gt;&lt;property id=&quot;20300&quot; value=&quot;Slide 5 - &amp;quot;General Overview and Timeline&amp;quot;&quot;/&gt;&lt;property id=&quot;20307&quot; value=&quot;378&quot;/&gt;&lt;/object&gt;&lt;object type=&quot;3&quot; unique_id=&quot;10015&quot;&gt;&lt;property id=&quot;20148&quot; value=&quot;5&quot;/&gt;&lt;property id=&quot;20300&quot; value=&quot;Slide 6 - &amp;quot;What kind of audit is this?&amp;quot;&quot;/&gt;&lt;property id=&quot;20307&quot; value=&quot;274&quot;/&gt;&lt;/object&gt;&lt;object type=&quot;3&quot; unique_id=&quot;10016&quot;&gt;&lt;property id=&quot;20148&quot; value=&quot;5&quot;/&gt;&lt;property id=&quot;20300&quot; value=&quot;Slide 7 - &amp;quot;Why are we audited?&amp;quot;&quot;/&gt;&lt;property id=&quot;20307&quot; value=&quot;292&quot;/&gt;&lt;/object&gt;&lt;object type=&quot;3&quot; unique_id=&quot;10017&quot;&gt;&lt;property id=&quot;20148&quot; value=&quot;5&quot;/&gt;&lt;property id=&quot;20300&quot; value=&quot;Slide 8 - &amp;quot;Who is involved in the External Audit? &amp;quot;&quot;/&gt;&lt;property id=&quot;20307&quot; value=&quot;387&quot;/&gt;&lt;/object&gt;&lt;object type=&quot;3&quot; unique_id=&quot;10018&quot;&gt;&lt;property id=&quot;20148&quot; value=&quot;5&quot;/&gt;&lt;property id=&quot;20300&quot; value=&quot;Slide 9 - &amp;quot;Who is involved in the External Audit? &amp;quot;&quot;/&gt;&lt;property id=&quot;20307&quot; value=&quot;388&quot;/&gt;&lt;/object&gt;&lt;object type=&quot;3&quot; unique_id=&quot;10019&quot;&gt;&lt;property id=&quot;20148&quot; value=&quot;5&quot;/&gt;&lt;property id=&quot;20300&quot; value=&quot;Slide 10 - &amp;quot;Types of Audits Conducted by OAG&amp;quot;&quot;/&gt;&lt;property id=&quot;20307&quot; value=&quot;284&quot;/&gt;&lt;/object&gt;&lt;object type=&quot;3&quot; unique_id=&quot;10020&quot;&gt;&lt;property id=&quot;20148&quot; value=&quot;5&quot;/&gt;&lt;property id=&quot;20300&quot; value=&quot;Slide 11 - &amp;quot;Types of Audits Conducted by OAG&amp;quot;&quot;/&gt;&lt;property id=&quot;20307&quot; value=&quot;285&quot;/&gt;&lt;/object&gt;&lt;object type=&quot;3&quot; unique_id=&quot;10021&quot;&gt;&lt;property id=&quot;20148&quot; value=&quot;5&quot;/&gt;&lt;property id=&quot;20300&quot; value=&quot;Slide 12 - &amp;quot;What does OAG do with the Audit Reports?&amp;quot;&quot;/&gt;&lt;property id=&quot;20307&quot; value=&quot;286&quot;/&gt;&lt;/object&gt;&lt;object type=&quot;3&quot; unique_id=&quot;10022&quot;&gt;&lt;property id=&quot;20148&quot; value=&quot;5&quot;/&gt;&lt;property id=&quot;20300&quot; value=&quot;Slide 13 - &amp;quot;OAG Audit Engagement Timeline&amp;quot;&quot;/&gt;&lt;property id=&quot;20307&quot; value=&quot;386&quot;/&gt;&lt;/object&gt;&lt;object type=&quot;3&quot; unique_id=&quot;10023&quot;&gt;&lt;property id=&quot;20148&quot; value=&quot;5&quot;/&gt;&lt;property id=&quot;20300&quot; value=&quot;Slide 14 - &amp;quot;Entrance Conference&amp;quot;&quot;/&gt;&lt;property id=&quot;20307&quot; value=&quot;295&quot;/&gt;&lt;/object&gt;&lt;object type=&quot;3&quot; unique_id=&quot;10024&quot;&gt;&lt;property id=&quot;20148&quot; value=&quot;5&quot;/&gt;&lt;property id=&quot;20300&quot; value=&quot;Slide 15 - &amp;quot;Provide by Auditee (PBA) Lists&amp;quot;&quot;/&gt;&lt;property id=&quot;20307&quot; value=&quot;298&quot;/&gt;&lt;/object&gt;&lt;object type=&quot;3&quot; unique_id=&quot;10025&quot;&gt;&lt;property id=&quot;20148&quot; value=&quot;5&quot;/&gt;&lt;property id=&quot;20300&quot; value=&quot;Slide 16 - &amp;quot;Status Meetings/Audit Management Meetings&amp;quot;&quot;/&gt;&lt;property id=&quot;20307&quot; value=&quot;296&quot;/&gt;&lt;/object&gt;&lt;object type=&quot;3&quot; unique_id=&quot;10026&quot;&gt;&lt;property id=&quot;20148&quot; value=&quot;5&quot;/&gt;&lt;property id=&quot;20300&quot; value=&quot;Slide 17 - &amp;quot;Letters&amp;quot;&quot;/&gt;&lt;property id=&quot;20307&quot; value=&quot;297&quot;/&gt;&lt;/object&gt;&lt;object type=&quot;3&quot; unique_id=&quot;10027&quot;&gt;&lt;property id=&quot;20148&quot; value=&quot;5&quot;/&gt;&lt;property id=&quot;20300&quot; value=&quot;Slide 18 - &amp;quot;Testing&amp;quot;&quot;/&gt;&lt;property id=&quot;20307&quot; value=&quot;299&quot;/&gt;&lt;/object&gt;&lt;object type=&quot;3&quot; unique_id=&quot;10028&quot;&gt;&lt;property id=&quot;20148&quot; value=&quot;5&quot;/&gt;&lt;property id=&quot;20300&quot; value=&quot;Slide 19 - &amp;quot;Potential Audit Findings (PAFs)&amp;quot;&quot;/&gt;&lt;property id=&quot;20307&quot; value=&quot;300&quot;/&gt;&lt;/object&gt;&lt;object type=&quot;3&quot; unique_id=&quot;10029&quot;&gt;&lt;property id=&quot;20148&quot; value=&quot;5&quot;/&gt;&lt;property id=&quot;20300&quot; value=&quot;Slide 20 - &amp;quot;Draft Final Findings &amp;quot;&quot;/&gt;&lt;property id=&quot;20307&quot; value=&quot;301&quot;/&gt;&lt;/object&gt;&lt;object type=&quot;3&quot; unique_id=&quot;10030&quot;&gt;&lt;property id=&quot;20148&quot; value=&quot;5&quot;/&gt;&lt;property id=&quot;20300&quot; value=&quot;Slide 21 - &amp;quot;Audit Reports Issued&amp;quot;&quot;/&gt;&lt;property id=&quot;20307&quot; value=&quot;302&quot;/&gt;&lt;/object&gt;&lt;object type=&quot;3&quot; unique_id=&quot;10031&quot;&gt;&lt;property id=&quot;20148&quot; value=&quot;5&quot;/&gt;&lt;property id=&quot;20300&quot; value=&quot;Slide 22 - &amp;quot;Exit Conference&amp;quot;&quot;/&gt;&lt;property id=&quot;20307&quot; value=&quot;303&quot;/&gt;&lt;/object&gt;&lt;object type=&quot;3&quot; unique_id=&quot;10032&quot;&gt;&lt;property id=&quot;20148&quot; value=&quot;5&quot;/&gt;&lt;property id=&quot;20300&quot; value=&quot;Slide 23 - &amp;quot;Notification of External Audit Findings&amp;quot;&quot;/&gt;&lt;property id=&quot;20307&quot; value=&quot;304&quot;/&gt;&lt;/object&gt;&lt;object type=&quot;3&quot; unique_id=&quot;10033&quot;&gt;&lt;property id=&quot;20148&quot; value=&quot;5&quot;/&gt;&lt;property id=&quot;20300&quot; value=&quot;Slide 24 - &amp;quot;Audit Presentations to the Board of Trustees&amp;quot;&quot;/&gt;&lt;property id=&quot;20307&quot; value=&quot;316&quot;/&gt;&lt;/object&gt;&lt;object type=&quot;3&quot; unique_id=&quot;10034&quot;&gt;&lt;property id=&quot;20148&quot; value=&quot;5&quot;/&gt;&lt;property id=&quot;20300&quot; value=&quot;Slide 25 - &amp;quot;Legislative Audit Commission (LAC) Hearing&amp;quot;&quot;/&gt;&lt;property id=&quot;20307&quot; value=&quot;305&quot;/&gt;&lt;/object&gt;&lt;object type=&quot;3&quot; unique_id=&quot;10035&quot;&gt;&lt;property id=&quot;20148&quot; value=&quot;5&quot;/&gt;&lt;property id=&quot;20300&quot; value=&quot;Slide 26 - &amp;quot;Financial Statements Audit&amp;quot;&quot;/&gt;&lt;property id=&quot;20307&quot; value=&quot;335&quot;/&gt;&lt;/object&gt;&lt;object type=&quot;3&quot; unique_id=&quot;10036&quot;&gt;&lt;property id=&quot;20148&quot; value=&quot;5&quot;/&gt;&lt;property id=&quot;20300&quot; value=&quot;Slide 27 - &amp;quot;Financial Statements Audit&amp;quot;&quot;/&gt;&lt;property id=&quot;20307&quot; value=&quot;366&quot;/&gt;&lt;/object&gt;&lt;object type=&quot;3&quot; unique_id=&quot;10037&quot;&gt;&lt;property id=&quot;20148&quot; value=&quot;5&quot;/&gt;&lt;property id=&quot;20300&quot; value=&quot;Slide 28 - &amp;quot;University’s Responsibility for the Financial Statements&amp;quot;&quot;/&gt;&lt;property id=&quot;20307&quot; value=&quot;367&quot;/&gt;&lt;/object&gt;&lt;object type=&quot;3&quot; unique_id=&quot;10038&quot;&gt;&lt;property id=&quot;20148&quot; value=&quot;5&quot;/&gt;&lt;property id=&quot;20300&quot; value=&quot;Slide 29 - &amp;quot;Auditors’ Responsibility&amp;quot;&quot;/&gt;&lt;property id=&quot;20307&quot; value=&quot;368&quot;/&gt;&lt;/object&gt;&lt;object type=&quot;3&quot; unique_id=&quot;10039&quot;&gt;&lt;property id=&quot;20148&quot; value=&quot;5&quot;/&gt;&lt;property id=&quot;20300&quot; value=&quot;Slide 30 - &amp;quot;Financial Audit Process&amp;quot;&quot;/&gt;&lt;property id=&quot;20307&quot; value=&quot;369&quot;/&gt;&lt;/object&gt;&lt;object type=&quot;3&quot; unique_id=&quot;10040&quot;&gt;&lt;property id=&quot;20148&quot; value=&quot;5&quot;/&gt;&lt;property id=&quot;20300&quot; value=&quot;Slide 31 - &amp;quot;Fiscal Year End Close&amp;quot;&quot;/&gt;&lt;property id=&quot;20307&quot; value=&quot;370&quot;/&gt;&lt;/object&gt;&lt;object type=&quot;3&quot; unique_id=&quot;10041&quot;&gt;&lt;property id=&quot;20148&quot; value=&quot;5&quot;/&gt;&lt;property id=&quot;20300&quot; value=&quot;Slide 32 - &amp;quot;Preparing for the Audit&amp;quot;&quot;/&gt;&lt;property id=&quot;20307&quot; value=&quot;371&quot;/&gt;&lt;/object&gt;&lt;object type=&quot;3&quot; unique_id=&quot;10042&quot;&gt;&lt;property id=&quot;20148&quot; value=&quot;5&quot;/&gt;&lt;property id=&quot;20300&quot; value=&quot;Slide 33 - &amp;quot;Financial Statement Preparation&amp;quot;&quot;/&gt;&lt;property id=&quot;20307&quot; value=&quot;372&quot;/&gt;&lt;/object&gt;&lt;object type=&quot;3&quot; unique_id=&quot;10043&quot;&gt;&lt;property id=&quot;20148&quot; value=&quot;5&quot;/&gt;&lt;property id=&quot;20300&quot; value=&quot;Slide 34 - &amp;quot;Audit Issues Identified During Audit&amp;quot;&quot;/&gt;&lt;property id=&quot;20307&quot; value=&quot;373&quot;/&gt;&lt;/object&gt;&lt;object type=&quot;3&quot; unique_id=&quot;10044&quot;&gt;&lt;property id=&quot;20148&quot; value=&quot;5&quot;/&gt;&lt;property id=&quot;20300&quot; value=&quot;Slide 35 - &amp;quot;Review and Respond to Potential Audit Findings (PAFs)&amp;quot;&quot;/&gt;&lt;property id=&quot;20307&quot; value=&quot;374&quot;/&gt;&lt;/object&gt;&lt;object type=&quot;3&quot; unique_id=&quot;10045&quot;&gt;&lt;property id=&quot;20148&quot; value=&quot;5&quot;/&gt;&lt;property id=&quot;20300&quot; value=&quot;Slide 36 - &amp;quot;Providing Corrective Action to Accepted Final Audit Findings&amp;quot;&quot;/&gt;&lt;property id=&quot;20307&quot; value=&quot;375&quot;/&gt;&lt;/object&gt;&lt;object type=&quot;3&quot; unique_id=&quot;10046&quot;&gt;&lt;property id=&quot;20148&quot; value=&quot;5&quot;/&gt;&lt;property id=&quot;20300&quot; value=&quot;Slide 37 - &amp;quot;FY17 Financial Audit Findings – Results&amp;quot;&quot;/&gt;&lt;property id=&quot;20307&quot; value=&quot;409&quot;/&gt;&lt;/object&gt;&lt;object type=&quot;3&quot; unique_id=&quot;10047&quot;&gt;&lt;property id=&quot;20148&quot; value=&quot;5&quot;/&gt;&lt;property id=&quot;20300&quot; value=&quot;Slide 38 - &amp;quot;Additional Required Financial Audits and Statements&amp;quot;&quot;/&gt;&lt;property id=&quot;20307&quot; value=&quot;376&quot;/&gt;&lt;/object&gt;&lt;object type=&quot;3&quot; unique_id=&quot;10048&quot;&gt;&lt;property id=&quot;20148&quot; value=&quot;5&quot;/&gt;&lt;property id=&quot;20300&quot; value=&quot;Slide 39 - &amp;quot;Additional FY18 Financial Audit Information&amp;quot;&quot;/&gt;&lt;property id=&quot;20307&quot; value=&quot;377&quot;/&gt;&lt;/object&gt;&lt;object type=&quot;3&quot; unique_id=&quot;10049&quot;&gt;&lt;property id=&quot;20148&quot; value=&quot;5&quot;/&gt;&lt;property id=&quot;20300&quot; value=&quot;Slide 40 - &amp;quot;Federal Compliance Single  Audit&amp;quot;&quot;/&gt;&lt;property id=&quot;20307&quot; value=&quot;309&quot;/&gt;&lt;/object&gt;&lt;object type=&quot;3&quot; unique_id=&quot;10050&quot;&gt;&lt;property id=&quot;20148&quot; value=&quot;5&quot;/&gt;&lt;property id=&quot;20300&quot; value=&quot;Slide 41 - &amp;quot;Single Audit – Why?&amp;quot;&quot;/&gt;&lt;property id=&quot;20307&quot; value=&quot;389&quot;/&gt;&lt;/object&gt;&lt;object type=&quot;3&quot; unique_id=&quot;10051&quot;&gt;&lt;property id=&quot;20148&quot; value=&quot;5&quot;/&gt;&lt;property id=&quot;20300&quot; value=&quot;Slide 42 - &amp;quot;Single Audit Process – How?&amp;quot;&quot;/&gt;&lt;property id=&quot;20307&quot; value=&quot;390&quot;/&gt;&lt;/object&gt;&lt;object type=&quot;3&quot; unique_id=&quot;10052&quot;&gt;&lt;property id=&quot;20148&quot; value=&quot;5&quot;/&gt;&lt;property id=&quot;20300&quot; value=&quot;Slide 43 - &amp;quot;Schedule of Expenditures of Federal Awards (SEFA)&amp;quot;&quot;/&gt;&lt;property id=&quot;20307&quot; value=&quot;391&quot;/&gt;&lt;/object&gt;&lt;object type=&quot;3&quot; unique_id=&quot;10053&quot;&gt;&lt;property id=&quot;20148&quot; value=&quot;5&quot;/&gt;&lt;property id=&quot;20300&quot; value=&quot;Slide 44 - &amp;quot;Major Program – Determined by SEFA&amp;quot;&quot;/&gt;&lt;property id=&quot;20307&quot; value=&quot;392&quot;/&gt;&lt;/object&gt;&lt;object type=&quot;3&quot; unique_id=&quot;10054&quot;&gt;&lt;property id=&quot;20148&quot; value=&quot;5&quot;/&gt;&lt;property id=&quot;20300&quot; value=&quot;Slide 45 - &amp;quot;FY17 Major Programs&amp;quot;&quot;/&gt;&lt;property id=&quot;20307&quot; value=&quot;393&quot;/&gt;&lt;/object&gt;&lt;object type=&quot;3&quot; unique_id=&quot;10055&quot;&gt;&lt;property id=&quot;20148&quot; value=&quot;5&quot;/&gt;&lt;property id=&quot;20300&quot; value=&quot;Slide 46 - &amp;quot;Samples and Testing = PBA Listing&amp;quot;&quot;/&gt;&lt;property id=&quot;20307&quot; value=&quot;394&quot;/&gt;&lt;/object&gt;&lt;object type=&quot;3&quot; unique_id=&quot;10056&quot;&gt;&lt;property id=&quot;20148&quot; value=&quot;5&quot;/&gt;&lt;property id=&quot;20300&quot; value=&quot;Slide 47 - &amp;quot;Exceptions, PAFs, and Final Findings&amp;quot;&quot;/&gt;&lt;property id=&quot;20307&quot; value=&quot;395&quot;/&gt;&lt;/object&gt;&lt;object type=&quot;3&quot; unique_id=&quot;10057&quot;&gt;&lt;property id=&quot;20148&quot; value=&quot;5&quot;/&gt;&lt;property id=&quot;20300&quot; value=&quot;Slide 48 - &amp;quot;Audit is Finalized&amp;quot;&quot;/&gt;&lt;property id=&quot;20307&quot; value=&quot;402&quot;/&gt;&lt;/object&gt;&lt;object type=&quot;3&quot; unique_id=&quot;10058&quot;&gt;&lt;property id=&quot;20148&quot; value=&quot;5&quot;/&gt;&lt;property id=&quot;20300&quot; value=&quot;Slide 49 - &amp;quot;Corrective Action Plans &amp;quot;&quot;/&gt;&lt;property id=&quot;20307&quot; value=&quot;401&quot;/&gt;&lt;/object&gt;&lt;object type=&quot;3&quot; unique_id=&quot;10059&quot;&gt;&lt;property id=&quot;20148&quot; value=&quot;5&quot;/&gt;&lt;property id=&quot;20300&quot; value=&quot;Slide 50 - &amp;quot;Audit Resolution&amp;quot;&quot;/&gt;&lt;property id=&quot;20307&quot; value=&quot;403&quot;/&gt;&lt;/object&gt;&lt;object type=&quot;3&quot; unique_id=&quot;10060&quot;&gt;&lt;property id=&quot;20148&quot; value=&quot;5&quot;/&gt;&lt;property id=&quot;20300&quot; value=&quot;Slide 51 - &amp;quot;FY17 Single Audit Findings – Results&amp;quot;&quot;/&gt;&lt;property id=&quot;20307&quot; value=&quot;396&quot;/&gt;&lt;/object&gt;&lt;object type=&quot;3&quot; unique_id=&quot;10061&quot;&gt;&lt;property id=&quot;20148&quot; value=&quot;5&quot;/&gt;&lt;property id=&quot;20300&quot; value=&quot;Slide 52 - &amp;quot;FY17 Single Audit Findings&amp;quot;&quot;/&gt;&lt;property id=&quot;20307&quot; value=&quot;397&quot;/&gt;&lt;/object&gt;&lt;object type=&quot;3&quot; unique_id=&quot;10062&quot;&gt;&lt;property id=&quot;20148&quot; value=&quot;5&quot;/&gt;&lt;property id=&quot;20300&quot; value=&quot;Slide 53 - &amp;quot;FY17 Single Audit Findings&amp;quot;&quot;/&gt;&lt;property id=&quot;20307&quot; value=&quot;398&quot;/&gt;&lt;/object&gt;&lt;object type=&quot;3&quot; unique_id=&quot;10063&quot;&gt;&lt;property id=&quot;20148&quot; value=&quot;5&quot;/&gt;&lt;property id=&quot;20300&quot; value=&quot;Slide 54 - &amp;quot;FY17 Single Audit Findings&amp;quot;&quot;/&gt;&lt;property id=&quot;20307&quot; value=&quot;399&quot;/&gt;&lt;/object&gt;&lt;object type=&quot;3&quot; unique_id=&quot;10064&quot;&gt;&lt;property id=&quot;20148&quot; value=&quot;5&quot;/&gt;&lt;property id=&quot;20300&quot; value=&quot;Slide 55 - &amp;quot;FY17 Single Audit Findings&amp;quot;&quot;/&gt;&lt;property id=&quot;20307&quot; value=&quot;400&quot;/&gt;&lt;/object&gt;&lt;object type=&quot;3&quot; unique_id=&quot;10065&quot;&gt;&lt;property id=&quot;20148&quot; value=&quot;5&quot;/&gt;&lt;property id=&quot;20300&quot; value=&quot;Slide 56 - &amp;quot;FY17 Major Accomplishments&amp;quot;&quot;/&gt;&lt;property id=&quot;20307&quot; value=&quot;406&quot;/&gt;&lt;/object&gt;&lt;object type=&quot;3&quot; unique_id=&quot;10066&quot;&gt;&lt;property id=&quot;20148&quot; value=&quot;5&quot;/&gt;&lt;property id=&quot;20300&quot; value=&quot;Slide 57 - &amp;quot;Definitions &amp;quot;&quot;/&gt;&lt;property id=&quot;20307&quot; value=&quot;404&quot;/&gt;&lt;/object&gt;&lt;object type=&quot;3&quot; unique_id=&quot;10067&quot;&gt;&lt;property id=&quot;20148&quot; value=&quot;5&quot;/&gt;&lt;property id=&quot;20300&quot; value=&quot;Slide 58 - &amp;quot;Definitions &amp;quot;&quot;/&gt;&lt;property id=&quot;20307&quot; value=&quot;405&quot;/&gt;&lt;/object&gt;&lt;object type=&quot;3&quot; unique_id=&quot;10068&quot;&gt;&lt;property id=&quot;20148&quot; value=&quot;5&quot;/&gt;&lt;property id=&quot;20300&quot; value=&quot;Slide 59 - &amp;quot;State Compliance EXAMINATION&amp;quot;&quot;/&gt;&lt;property id=&quot;20307&quot; value=&quot;333&quot;/&gt;&lt;/object&gt;&lt;object type=&quot;3&quot; unique_id=&quot;10069&quot;&gt;&lt;property id=&quot;20148&quot; value=&quot;5&quot;/&gt;&lt;property id=&quot;20300&quot; value=&quot;Slide 60 - &amp;quot;State Compliance Examination – Why?&amp;quot;&quot;/&gt;&lt;property id=&quot;20307&quot; value=&quot;343&quot;/&gt;&lt;/object&gt;&lt;object type=&quot;3&quot; unique_id=&quot;10070&quot;&gt;&lt;property id=&quot;20148&quot; value=&quot;5&quot;/&gt;&lt;property id=&quot;20300&quot; value=&quot;Slide 61 - &amp;quot;State Compliance Procedural Areas&amp;quot;&quot;/&gt;&lt;property id=&quot;20307&quot; value=&quot;347&quot;/&gt;&lt;/object&gt;&lt;object type=&quot;3&quot; unique_id=&quot;10071&quot;&gt;&lt;property id=&quot;20148&quot; value=&quot;5&quot;/&gt;&lt;property id=&quot;20300&quot; value=&quot;Slide 62 - &amp;quot;State Compliance PBA (SC PBA) Listing&amp;quot;&quot;/&gt;&lt;property id=&quot;20307&quot; value=&quot;359&quot;/&gt;&lt;/object&gt;&lt;object type=&quot;3&quot; unique_id=&quot;10072&quot;&gt;&lt;property id=&quot;20148&quot; value=&quot;5&quot;/&gt;&lt;property id=&quot;20300&quot; value=&quot;Slide 63 - &amp;quot;SC PBA Listing &amp;quot;&quot;/&gt;&lt;property id=&quot;20307&quot; value=&quot;361&quot;/&gt;&lt;/object&gt;&lt;object type=&quot;3&quot; unique_id=&quot;10073&quot;&gt;&lt;property id=&quot;20148&quot; value=&quot;5&quot;/&gt;&lt;property id=&quot;20300&quot; value=&quot;Slide 64 - &amp;quot;State Compliance Mandate Listing&amp;quot;&quot;/&gt;&lt;property id=&quot;20307&quot; value=&quot;360&quot;/&gt;&lt;/object&gt;&lt;object type=&quot;3&quot; unique_id=&quot;10074&quot;&gt;&lt;property id=&quot;20148&quot; value=&quot;5&quot;/&gt;&lt;property id=&quot;20300&quot; value=&quot;Slide 65 - &amp;quot;State Compliance Testing&amp;quot;&quot;/&gt;&lt;property id=&quot;20307&quot; value=&quot;362&quot;/&gt;&lt;/object&gt;&lt;object type=&quot;3&quot; unique_id=&quot;10075&quot;&gt;&lt;property id=&quot;20148&quot; value=&quot;5&quot;/&gt;&lt;property id=&quot;20300&quot; value=&quot;Slide 66 - &amp;quot;FY17 State Compliance Audit – Results&amp;quot;&quot;/&gt;&lt;property id=&quot;20307&quot; value=&quot;350&quot;/&gt;&lt;/object&gt;&lt;object type=&quot;3&quot; unique_id=&quot;10076&quot;&gt;&lt;property id=&quot;20148&quot; value=&quot;5&quot;/&gt;&lt;property id=&quot;20300&quot; value=&quot;Slide 67&quot;/&gt;&lt;property id=&quot;20307&quot; value=&quot;364&quot;/&gt;&lt;/object&gt;&lt;object type=&quot;3&quot; unique_id=&quot;10077&quot;&gt;&lt;property id=&quot;20148&quot; value=&quot;5&quot;/&gt;&lt;property id=&quot;20300&quot; value=&quot;Slide 68&quot;/&gt;&lt;property id=&quot;20307&quot; value=&quot;407&quot;/&gt;&lt;/object&gt;&lt;object type=&quot;3&quot; unique_id=&quot;10078&quot;&gt;&lt;property id=&quot;20148&quot; value=&quot;5&quot;/&gt;&lt;property id=&quot;20300&quot; value=&quot;Slide 69 - &amp;quot;Impact to the University &amp;quot;&quot;/&gt;&lt;property id=&quot;20307&quot; value=&quot;379&quot;/&gt;&lt;/object&gt;&lt;object type=&quot;3&quot; unique_id=&quot;10079&quot;&gt;&lt;property id=&quot;20148&quot; value=&quot;5&quot;/&gt;&lt;property id=&quot;20300&quot; value=&quot;Slide 70 - &amp;quot;Findings by Fiscal Year&amp;quot;&quot;/&gt;&lt;property id=&quot;20307&quot; value=&quot;315&quot;/&gt;&lt;/object&gt;&lt;object type=&quot;3&quot; unique_id=&quot;10080&quot;&gt;&lt;property id=&quot;20148&quot; value=&quot;5&quot;/&gt;&lt;property id=&quot;20300&quot; value=&quot;Slide 71 - &amp;quot;Impact to the University&amp;quot;&quot;/&gt;&lt;property id=&quot;20307&quot; value=&quot;408&quot;/&gt;&lt;/object&gt;&lt;object type=&quot;3&quot; unique_id=&quot;10081&quot;&gt;&lt;property id=&quot;20148&quot; value=&quot;5&quot;/&gt;&lt;property id=&quot;20300&quot; value=&quot;Slide 72 - &amp;quot;Resources &amp;amp; Contact Information&amp;quot;&quot;/&gt;&lt;property id=&quot;20307&quot; value=&quot;380&quot;/&gt;&lt;/object&gt;&lt;object type=&quot;3&quot; unique_id=&quot;10082&quot;&gt;&lt;property id=&quot;20148&quot; value=&quot;5&quot;/&gt;&lt;property id=&quot;20300&quot; value=&quot;Slide 73 - &amp;quot;Resources  &amp;quot;&quot;/&gt;&lt;property id=&quot;20307&quot; value=&quot;311&quot;/&gt;&lt;/object&gt;&lt;object type=&quot;3&quot; unique_id=&quot;10083&quot;&gt;&lt;property id=&quot;20148&quot; value=&quot;5&quot;/&gt;&lt;property id=&quot;20300&quot; value=&quot;Slide 74 - &amp;quot;Contacts   &amp;quot;&quot;/&gt;&lt;property id=&quot;20307&quot; value=&quot;312&quot;/&gt;&lt;/object&gt;&lt;/object&gt;&lt;object type=&quot;8&quot; unique_id=&quot;10006&quot;&gt;&lt;/object&gt;&lt;/object&gt;&lt;/database&gt;"/>
  <p:tag name="ARTICULATE_SLIDE_COUNT" val="74"/>
  <p:tag name="ARTICULATE_PROJECT_OPEN" val="0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BACP TEMPLATE111">
  <a:themeElements>
    <a:clrScheme name="OBFS">
      <a:dk1>
        <a:sysClr val="windowText" lastClr="000000"/>
      </a:dk1>
      <a:lt1>
        <a:sysClr val="window" lastClr="FFFFFF"/>
      </a:lt1>
      <a:dk2>
        <a:srgbClr val="13294B"/>
      </a:dk2>
      <a:lt2>
        <a:srgbClr val="A6A8AB"/>
      </a:lt2>
      <a:accent1>
        <a:srgbClr val="0556A5"/>
      </a:accent1>
      <a:accent2>
        <a:srgbClr val="D50032"/>
      </a:accent2>
      <a:accent3>
        <a:srgbClr val="BFD46D"/>
      </a:accent3>
      <a:accent4>
        <a:srgbClr val="4F6898"/>
      </a:accent4>
      <a:accent5>
        <a:srgbClr val="6FAFC7"/>
      </a:accent5>
      <a:accent6>
        <a:srgbClr val="E84A27"/>
      </a:accent6>
      <a:hlink>
        <a:srgbClr val="204097"/>
      </a:hlink>
      <a:folHlink>
        <a:srgbClr val="4F689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042018 WIDESCREEN OBFS POWERPOINT TEMPLATE" id="{1E7A953F-D162-49EE-85F2-8397A975E2AC}" vid="{40C5057C-71A8-497F-B7DF-A1628B7D6053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042018 WIDESCREEN OBFS POWERPOINT TEMPLATE" id="{1E7A953F-D162-49EE-85F2-8397A975E2AC}" vid="{40C5057C-71A8-497F-B7DF-A1628B7D605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4789</TotalTime>
  <Words>1257</Words>
  <Application>Microsoft Office PowerPoint</Application>
  <PresentationFormat>Widescreen</PresentationFormat>
  <Paragraphs>275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Arial Black</vt:lpstr>
      <vt:lpstr>Calibri</vt:lpstr>
      <vt:lpstr>Helvetica</vt:lpstr>
      <vt:lpstr>Wingdings</vt:lpstr>
      <vt:lpstr>BACP TEMPLATE111</vt:lpstr>
      <vt:lpstr>1_Office Theme</vt:lpstr>
      <vt:lpstr>EVENT VENDORS</vt:lpstr>
      <vt:lpstr>Speakers</vt:lpstr>
      <vt:lpstr>Agenda</vt:lpstr>
      <vt:lpstr>Food Truck Policy</vt:lpstr>
      <vt:lpstr>“Food Truck Policy”</vt:lpstr>
      <vt:lpstr>“Food Truck Policy” </vt:lpstr>
      <vt:lpstr>“Food Truck Policy” (continued)</vt:lpstr>
      <vt:lpstr>Catering &amp; Events</vt:lpstr>
      <vt:lpstr>Catering &amp; Events</vt:lpstr>
      <vt:lpstr>What is a Catered Event and Non-Catered Event?</vt:lpstr>
      <vt:lpstr>What are my options?</vt:lpstr>
      <vt:lpstr>What is a University caterer?</vt:lpstr>
      <vt:lpstr>What is a non-University Caterer?</vt:lpstr>
      <vt:lpstr>Instructions for non-University Caterers</vt:lpstr>
      <vt:lpstr>Instructions for non-University Caterers</vt:lpstr>
      <vt:lpstr>Payments to non-University Caterers</vt:lpstr>
      <vt:lpstr>Coca-Cola Sponsorship Agreement</vt:lpstr>
      <vt:lpstr>Coca-Cola Sponsorship Agreement</vt:lpstr>
      <vt:lpstr>Contracted Vendors</vt:lpstr>
      <vt:lpstr>What is a Contracted Vendor?</vt:lpstr>
      <vt:lpstr>Benefits of Using Contracted Vendors</vt:lpstr>
      <vt:lpstr>How Do You Utilize a Contracted Vendor?</vt:lpstr>
      <vt:lpstr>What are my options if I can’t find what I need in iBuy?</vt:lpstr>
      <vt:lpstr>Instructions for Working with Contracted Vendors</vt:lpstr>
      <vt:lpstr>Instructions for Working with Contracted Vendors</vt:lpstr>
      <vt:lpstr>Vendor Payments</vt:lpstr>
      <vt:lpstr>New Vendor or Existing Vendor?</vt:lpstr>
      <vt:lpstr>Vendor Selection</vt:lpstr>
      <vt:lpstr>Vendor Selection</vt:lpstr>
      <vt:lpstr>Common Mistakes</vt:lpstr>
      <vt:lpstr>Questions</vt:lpstr>
    </vt:vector>
  </TitlesOfParts>
  <Company>University of Illinois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University Contracts-BACP</dc:title>
  <dc:creator>Erickson, Jennifer Lyn</dc:creator>
  <cp:keywords>training, materials</cp:keywords>
  <dc:description>Include your name, the date, and any revisions that have been made.
Change "Functional Area" text in Slide Master footer.</dc:description>
  <cp:lastModifiedBy>Ballmes, Stacey Lee</cp:lastModifiedBy>
  <cp:revision>277</cp:revision>
  <cp:lastPrinted>2018-12-10T20:25:52Z</cp:lastPrinted>
  <dcterms:created xsi:type="dcterms:W3CDTF">2018-10-04T22:18:01Z</dcterms:created>
  <dcterms:modified xsi:type="dcterms:W3CDTF">2019-04-11T21:33:06Z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B55C489D-B503-4BDD-96F0-EE40886B18AF</vt:lpwstr>
  </property>
  <property fmtid="{D5CDD505-2E9C-101B-9397-08002B2CF9AE}" pid="3" name="ArticulatePath">
    <vt:lpwstr>BACP-EX AUDIT_FINAL_V3_CSG_10-18-18</vt:lpwstr>
  </property>
</Properties>
</file>